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5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6630" autoAdjust="0"/>
  </p:normalViewPr>
  <p:slideViewPr>
    <p:cSldViewPr snapToGrid="0">
      <p:cViewPr varScale="1">
        <p:scale>
          <a:sx n="107" d="100"/>
          <a:sy n="107" d="100"/>
        </p:scale>
        <p:origin x="55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2000" b="1" dirty="0">
                <a:solidFill>
                  <a:schemeClr val="tx1"/>
                </a:solidFill>
              </a:rPr>
              <a:t>Укомплектованность, %</a:t>
            </a:r>
          </a:p>
        </c:rich>
      </c:tx>
      <c:layout>
        <c:manualLayout>
          <c:xMode val="edge"/>
          <c:yMode val="edge"/>
          <c:x val="0.30580950915084848"/>
          <c:y val="5.71248869845512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2146810076308179"/>
          <c:y val="0.15032557990094908"/>
          <c:w val="0.8563745358197139"/>
          <c:h val="0.5649266450735385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Врач</c:v>
                </c:pt>
              </c:strCache>
            </c:strRef>
          </c:tx>
          <c:spPr>
            <a:ln w="44450" cap="rnd" cmpd="sng" algn="ctr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9129371843377849E-2"/>
                  <c:y val="7.48850190652147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1E3-4A23-BAAA-3CF7B5E3A0E4}"/>
                </c:ext>
              </c:extLst>
            </c:dLbl>
            <c:dLbl>
              <c:idx val="1"/>
              <c:layout>
                <c:manualLayout>
                  <c:x val="-5.8172980209254363E-2"/>
                  <c:y val="6.876351271669484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61,4%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1E3-4A23-BAAA-3CF7B5E3A0E4}"/>
                </c:ext>
              </c:extLst>
            </c:dLbl>
            <c:dLbl>
              <c:idx val="2"/>
              <c:layout>
                <c:manualLayout>
                  <c:x val="-6.8733771695904888E-2"/>
                  <c:y val="6.780861407025957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61,7%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1E3-4A23-BAAA-3CF7B5E3A0E4}"/>
                </c:ext>
              </c:extLst>
            </c:dLbl>
            <c:dLbl>
              <c:idx val="3"/>
              <c:layout>
                <c:manualLayout>
                  <c:x val="-3.4605062049661205E-2"/>
                  <c:y val="6.0442955042782083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2000" b="1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2000" dirty="0"/>
                      <a:t>62,3%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1E3-4A23-BAAA-3CF7B5E3A0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0.71399999999999997</c:v>
                </c:pt>
                <c:pt idx="1">
                  <c:v>0.66100000000000003</c:v>
                </c:pt>
                <c:pt idx="2">
                  <c:v>0.64200000000000002</c:v>
                </c:pt>
                <c:pt idx="3">
                  <c:v>0.64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E3-4A23-BAAA-3CF7B5E3A0E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СМР</c:v>
                </c:pt>
              </c:strCache>
            </c:strRef>
          </c:tx>
          <c:spPr>
            <a:ln w="44450" cap="rnd" cmpd="sng" algn="ctr">
              <a:solidFill>
                <a:srgbClr val="0A9D3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5492656770697238E-2"/>
                  <c:y val="-4.57630672065202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1E3-4A23-BAAA-3CF7B5E3A0E4}"/>
                </c:ext>
              </c:extLst>
            </c:dLbl>
            <c:dLbl>
              <c:idx val="1"/>
              <c:layout>
                <c:manualLayout>
                  <c:x val="-4.0547975053484002E-2"/>
                  <c:y val="-9.1532768460835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1E3-4A23-BAAA-3CF7B5E3A0E4}"/>
                </c:ext>
              </c:extLst>
            </c:dLbl>
            <c:dLbl>
              <c:idx val="2"/>
              <c:layout>
                <c:manualLayout>
                  <c:x val="-6.7709258172248196E-2"/>
                  <c:y val="-7.43703743744285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1E3-4A23-BAAA-3CF7B5E3A0E4}"/>
                </c:ext>
              </c:extLst>
            </c:dLbl>
            <c:dLbl>
              <c:idx val="3"/>
              <c:layout>
                <c:manualLayout>
                  <c:x val="-2.5999362858973619E-2"/>
                  <c:y val="-7.59309852326480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51E3-4A23-BAAA-3CF7B5E3A0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0.88</c:v>
                </c:pt>
                <c:pt idx="1">
                  <c:v>0.76500000000000001</c:v>
                </c:pt>
                <c:pt idx="2">
                  <c:v>0.71099999999999997</c:v>
                </c:pt>
                <c:pt idx="3">
                  <c:v>0.71299999999999997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51E3-4A23-BAAA-3CF7B5E3A0E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3742208"/>
        <c:axId val="46452672"/>
      </c:lineChart>
      <c:catAx>
        <c:axId val="123742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spc="2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46452672"/>
        <c:crosses val="autoZero"/>
        <c:auto val="1"/>
        <c:lblAlgn val="ctr"/>
        <c:lblOffset val="100"/>
        <c:noMultiLvlLbl val="0"/>
      </c:catAx>
      <c:valAx>
        <c:axId val="46452672"/>
        <c:scaling>
          <c:orientation val="minMax"/>
          <c:min val="0.5"/>
        </c:scaling>
        <c:delete val="1"/>
        <c:axPos val="l"/>
        <c:numFmt formatCode="0.0%" sourceLinked="1"/>
        <c:majorTickMark val="out"/>
        <c:minorTickMark val="none"/>
        <c:tickLblPos val="nextTo"/>
        <c:crossAx val="12374220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274790171873724"/>
          <c:y val="0.88489113422062016"/>
          <c:w val="0.2769509718177921"/>
          <c:h val="0.101182619057065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 algn="just"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none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Текучесть, %</a:t>
            </a:r>
          </a:p>
        </c:rich>
      </c:tx>
      <c:layout>
        <c:manualLayout>
          <c:xMode val="edge"/>
          <c:yMode val="edge"/>
          <c:x val="0.3962165827251849"/>
          <c:y val="9.599521713513325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Врачи</c:v>
                </c:pt>
              </c:strCache>
            </c:strRef>
          </c:tx>
          <c:spPr>
            <a:ln w="47625" cap="rnd" cmpd="sng" algn="ctr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7476478043409375E-2"/>
                  <c:y val="4.3059345799321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263-4421-A54B-EE24ADF01E52}"/>
                </c:ext>
              </c:extLst>
            </c:dLbl>
            <c:dLbl>
              <c:idx val="1"/>
              <c:layout>
                <c:manualLayout>
                  <c:x val="-4.7179086860537643E-2"/>
                  <c:y val="-9.2130536799418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263-4421-A54B-EE24ADF01E52}"/>
                </c:ext>
              </c:extLst>
            </c:dLbl>
            <c:dLbl>
              <c:idx val="2"/>
              <c:layout>
                <c:manualLayout>
                  <c:x val="-4.8321306838753936E-2"/>
                  <c:y val="8.24309252163522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263-4421-A54B-EE24ADF01E52}"/>
                </c:ext>
              </c:extLst>
            </c:dLbl>
            <c:dLbl>
              <c:idx val="3"/>
              <c:layout>
                <c:manualLayout>
                  <c:x val="-3.5740202059963054E-2"/>
                  <c:y val="6.252708657029032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263-4421-A54B-EE24ADF01E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5.0999999999999997E-2</c:v>
                </c:pt>
                <c:pt idx="1">
                  <c:v>8.3000000000000004E-2</c:v>
                </c:pt>
                <c:pt idx="2">
                  <c:v>0.115</c:v>
                </c:pt>
                <c:pt idx="3">
                  <c:v>0.10199999999999999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263-4421-A54B-EE24ADF01E5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СМР</c:v>
                </c:pt>
              </c:strCache>
            </c:strRef>
          </c:tx>
          <c:spPr>
            <a:ln w="53975" cap="rnd" cmpd="sng" algn="ctr">
              <a:solidFill>
                <a:srgbClr val="0A9D3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4952956086818751E-2"/>
                  <c:y val="-9.09030633541234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263-4421-A54B-EE24ADF01E52}"/>
                </c:ext>
              </c:extLst>
            </c:dLbl>
            <c:dLbl>
              <c:idx val="1"/>
              <c:layout>
                <c:manualLayout>
                  <c:x val="-4.7179086860537643E-2"/>
                  <c:y val="-7.165708417732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D263-4421-A54B-EE24ADF01E52}"/>
                </c:ext>
              </c:extLst>
            </c:dLbl>
            <c:dLbl>
              <c:idx val="2"/>
              <c:layout>
                <c:manualLayout>
                  <c:x val="-6.5471067290697391E-2"/>
                  <c:y val="-7.5636091167038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263-4421-A54B-EE24ADF01E52}"/>
                </c:ext>
              </c:extLst>
            </c:dLbl>
            <c:dLbl>
              <c:idx val="3"/>
              <c:layout>
                <c:manualLayout>
                  <c:x val="-4.8751723089222217E-2"/>
                  <c:y val="-9.213053679941900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D263-4421-A54B-EE24ADF01E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0.123</c:v>
                </c:pt>
                <c:pt idx="1">
                  <c:v>0.218</c:v>
                </c:pt>
                <c:pt idx="2">
                  <c:v>0.151</c:v>
                </c:pt>
                <c:pt idx="3">
                  <c:v>0.14000000000000001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D263-4421-A54B-EE24ADF01E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5954560"/>
        <c:axId val="46588480"/>
      </c:lineChart>
      <c:catAx>
        <c:axId val="125954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spc="2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46588480"/>
        <c:crosses val="autoZero"/>
        <c:auto val="1"/>
        <c:lblAlgn val="ctr"/>
        <c:lblOffset val="100"/>
        <c:noMultiLvlLbl val="0"/>
      </c:catAx>
      <c:valAx>
        <c:axId val="4658848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595456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tx1"/>
          </a:solidFill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Анализ входного контроля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5358705161854769E-2"/>
          <c:y val="0.19794668157902165"/>
          <c:w val="0.80472681539807522"/>
          <c:h val="0.617964347800294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Лист1!$A$3</c:f>
              <c:strCache>
                <c:ptCount val="1"/>
                <c:pt idx="0">
                  <c:v>Принято сотрудников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Лист1!$B$2:$D$2</c:f>
              <c:strCache>
                <c:ptCount val="3"/>
                <c:pt idx="0">
                  <c:v>2022г</c:v>
                </c:pt>
                <c:pt idx="1">
                  <c:v>2023г</c:v>
                </c:pt>
                <c:pt idx="2">
                  <c:v>2024г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140</c:v>
                </c:pt>
                <c:pt idx="1">
                  <c:v>126</c:v>
                </c:pt>
                <c:pt idx="2">
                  <c:v>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06-454F-98FA-B3029F942D43}"/>
            </c:ext>
          </c:extLst>
        </c:ser>
        <c:ser>
          <c:idx val="1"/>
          <c:order val="1"/>
          <c:tx>
            <c:strRef>
              <c:f>Лист1!$A$4</c:f>
              <c:strCache>
                <c:ptCount val="1"/>
                <c:pt idx="0">
                  <c:v>Удовлетворительно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Лист1!$B$2:$D$2</c:f>
              <c:strCache>
                <c:ptCount val="3"/>
                <c:pt idx="0">
                  <c:v>2022г</c:v>
                </c:pt>
                <c:pt idx="1">
                  <c:v>2023г</c:v>
                </c:pt>
                <c:pt idx="2">
                  <c:v>2024г</c:v>
                </c:pt>
              </c:strCache>
            </c:strRef>
          </c:cat>
          <c:val>
            <c:numRef>
              <c:f>Лист1!$B$4:$D$4</c:f>
              <c:numCache>
                <c:formatCode>General</c:formatCode>
                <c:ptCount val="3"/>
                <c:pt idx="0">
                  <c:v>39</c:v>
                </c:pt>
                <c:pt idx="1">
                  <c:v>31</c:v>
                </c:pt>
                <c:pt idx="2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06-454F-98FA-B3029F942D43}"/>
            </c:ext>
          </c:extLst>
        </c:ser>
        <c:ser>
          <c:idx val="2"/>
          <c:order val="2"/>
          <c:tx>
            <c:strRef>
              <c:f>Лист1!$A$5</c:f>
              <c:strCache>
                <c:ptCount val="1"/>
                <c:pt idx="0">
                  <c:v>Хорошо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Лист1!$B$2:$D$2</c:f>
              <c:strCache>
                <c:ptCount val="3"/>
                <c:pt idx="0">
                  <c:v>2022г</c:v>
                </c:pt>
                <c:pt idx="1">
                  <c:v>2023г</c:v>
                </c:pt>
                <c:pt idx="2">
                  <c:v>2024г</c:v>
                </c:pt>
              </c:strCache>
            </c:strRef>
          </c:cat>
          <c:val>
            <c:numRef>
              <c:f>Лист1!$B$5:$D$5</c:f>
              <c:numCache>
                <c:formatCode>General</c:formatCode>
                <c:ptCount val="3"/>
                <c:pt idx="0">
                  <c:v>101</c:v>
                </c:pt>
                <c:pt idx="1">
                  <c:v>95</c:v>
                </c:pt>
                <c:pt idx="2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06-454F-98FA-B3029F942D4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34624256"/>
        <c:axId val="338956224"/>
      </c:barChart>
      <c:lineChart>
        <c:grouping val="standard"/>
        <c:varyColors val="0"/>
        <c:ser>
          <c:idx val="3"/>
          <c:order val="3"/>
          <c:tx>
            <c:strRef>
              <c:f>Лист1!$A$6</c:f>
              <c:strCache>
                <c:ptCount val="1"/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Лист1!$B$2:$D$2</c:f>
              <c:strCache>
                <c:ptCount val="3"/>
                <c:pt idx="0">
                  <c:v>2022г</c:v>
                </c:pt>
                <c:pt idx="1">
                  <c:v>2023г</c:v>
                </c:pt>
                <c:pt idx="2">
                  <c:v>2024г</c:v>
                </c:pt>
              </c:strCache>
            </c:strRef>
          </c:cat>
          <c:val>
            <c:numRef>
              <c:f>Лист1!$B$6:$D$6</c:f>
              <c:numCache>
                <c:formatCode>0.00%</c:formatCode>
                <c:ptCount val="3"/>
                <c:pt idx="0">
                  <c:v>0.72099999999999997</c:v>
                </c:pt>
                <c:pt idx="1">
                  <c:v>0.753</c:v>
                </c:pt>
                <c:pt idx="2">
                  <c:v>0.76500000000000001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D06-454F-98FA-B3029F942D4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38697216"/>
        <c:axId val="338955648"/>
      </c:lineChart>
      <c:catAx>
        <c:axId val="134624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8956224"/>
        <c:crosses val="autoZero"/>
        <c:auto val="1"/>
        <c:lblAlgn val="ctr"/>
        <c:lblOffset val="100"/>
        <c:noMultiLvlLbl val="0"/>
      </c:catAx>
      <c:valAx>
        <c:axId val="338956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624256"/>
        <c:crosses val="autoZero"/>
        <c:crossBetween val="between"/>
      </c:valAx>
      <c:valAx>
        <c:axId val="338955648"/>
        <c:scaling>
          <c:orientation val="minMax"/>
        </c:scaling>
        <c:delete val="0"/>
        <c:axPos val="r"/>
        <c:numFmt formatCode="0.0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8697216"/>
        <c:crosses val="max"/>
        <c:crossBetween val="between"/>
      </c:valAx>
      <c:catAx>
        <c:axId val="3386972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389556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358589508623975E-2"/>
          <c:y val="0.32948221480623002"/>
          <c:w val="0.94069230003513138"/>
          <c:h val="0.431101476527143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Врачи</c:v>
                </c:pt>
              </c:strCache>
            </c:strRef>
          </c:tx>
          <c:spPr>
            <a:solidFill>
              <a:schemeClr val="accent6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241</c:v>
                </c:pt>
                <c:pt idx="1">
                  <c:v>323</c:v>
                </c:pt>
                <c:pt idx="2">
                  <c:v>330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CD-44F9-909A-1D730817A75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СМП</c:v>
                </c:pt>
              </c:strCache>
            </c:strRef>
          </c:tx>
          <c:spPr>
            <a:solidFill>
              <a:schemeClr val="accent6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470</c:v>
                </c:pt>
                <c:pt idx="1">
                  <c:v>516</c:v>
                </c:pt>
                <c:pt idx="2">
                  <c:v>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CD-44F9-909A-1D730817A7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9"/>
        <c:overlap val="-27"/>
        <c:axId val="339317248"/>
        <c:axId val="338955072"/>
      </c:barChart>
      <c:catAx>
        <c:axId val="33931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338955072"/>
        <c:crosses val="autoZero"/>
        <c:auto val="1"/>
        <c:lblAlgn val="ctr"/>
        <c:lblOffset val="100"/>
        <c:noMultiLvlLbl val="0"/>
      </c:catAx>
      <c:valAx>
        <c:axId val="3389550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3931724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5388796108302347"/>
          <c:y val="0.88301163182882891"/>
          <c:w val="0.49222300000000002"/>
          <c:h val="0.1153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242194308739102"/>
          <c:y val="0.21248872510781755"/>
          <c:w val="0.72819669971501655"/>
          <c:h val="0.6820171144881745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3.0117359730526184E-2"/>
                  <c:y val="8.515671517693822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800" b="1" baseline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5.7124154962169667E-2"/>
                      <c:h val="0.1167287349601171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F00B-4416-93B3-0CADD9DA62E4}"/>
                </c:ext>
              </c:extLst>
            </c:dLbl>
            <c:dLbl>
              <c:idx val="1"/>
              <c:layout>
                <c:manualLayout>
                  <c:x val="1.03941172713807E-2"/>
                  <c:y val="2.128750248094367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800" b="1" baseline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061418538635669"/>
                      <c:h val="0.103955227683576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00B-4416-93B3-0CADD9DA62E4}"/>
                </c:ext>
              </c:extLst>
            </c:dLbl>
            <c:dLbl>
              <c:idx val="2"/>
              <c:layout>
                <c:manualLayout>
                  <c:x val="2.3201931231303742E-2"/>
                  <c:y val="-8.515671517693822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800" b="1" baseline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211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00B-4416-93B3-0CADD9DA62E4}"/>
                </c:ext>
              </c:extLst>
            </c:dLbl>
            <c:dLbl>
              <c:idx val="3"/>
              <c:layout>
                <c:manualLayout>
                  <c:x val="1.0154922104047672E-2"/>
                  <c:y val="2.000177018683517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800" b="1" baseline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435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00B-4416-93B3-0CADD9DA62E4}"/>
                </c:ext>
              </c:extLst>
            </c:dLbl>
            <c:dLbl>
              <c:idx val="4"/>
              <c:layout>
                <c:manualLayout>
                  <c:x val="1.2090228457923995E-2"/>
                  <c:y val="-1.703134303538764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800" b="1" baseline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897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00B-4416-93B3-0CADD9DA62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Лист1!$J$22:$J$26</c:f>
              <c:strCache>
                <c:ptCount val="5"/>
                <c:pt idx="0">
                  <c:v>АУП</c:v>
                </c:pt>
                <c:pt idx="1">
                  <c:v>прочие</c:v>
                </c:pt>
                <c:pt idx="2">
                  <c:v>ММП</c:v>
                </c:pt>
                <c:pt idx="3">
                  <c:v>врачи</c:v>
                </c:pt>
                <c:pt idx="4">
                  <c:v>СМП</c:v>
                </c:pt>
              </c:strCache>
            </c:strRef>
          </c:cat>
          <c:val>
            <c:numRef>
              <c:f>Лист1!$K$22:$K$26</c:f>
              <c:numCache>
                <c:formatCode>General</c:formatCode>
                <c:ptCount val="5"/>
                <c:pt idx="0">
                  <c:v>35</c:v>
                </c:pt>
                <c:pt idx="1">
                  <c:v>99</c:v>
                </c:pt>
                <c:pt idx="2">
                  <c:v>177</c:v>
                </c:pt>
                <c:pt idx="3">
                  <c:v>601</c:v>
                </c:pt>
                <c:pt idx="4">
                  <c:v>1036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00B-4416-93B3-0CADD9DA62E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339317760"/>
        <c:axId val="338952192"/>
      </c:barChart>
      <c:catAx>
        <c:axId val="3393177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338952192"/>
        <c:crosses val="autoZero"/>
        <c:auto val="1"/>
        <c:lblAlgn val="ctr"/>
        <c:lblOffset val="100"/>
        <c:noMultiLvlLbl val="0"/>
      </c:catAx>
      <c:valAx>
        <c:axId val="3389521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39317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на обучение, млн. руб.</a:t>
            </a:r>
          </a:p>
        </c:rich>
      </c:tx>
      <c:layout>
        <c:manualLayout>
          <c:xMode val="edge"/>
          <c:yMode val="edge"/>
          <c:x val="0.13464524203156894"/>
          <c:y val="1.66156929768823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2.9812963666811E-2"/>
          <c:y val="0.27228582750009972"/>
          <c:w val="0.94037407266637796"/>
          <c:h val="0.5340999055345678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610-45BB-9F75-AF2F330EAB6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610-45BB-9F75-AF2F330EAB68}"/>
              </c:ext>
            </c:extLst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610-45BB-9F75-AF2F330EAB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Лист1!$A$3:$A$5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4.96</c:v>
                </c:pt>
                <c:pt idx="1">
                  <c:v>4.51</c:v>
                </c:pt>
                <c:pt idx="2">
                  <c:v>5.04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10-45BB-9F75-AF2F330EAB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9439616"/>
        <c:axId val="338995456"/>
      </c:barChart>
      <c:catAx>
        <c:axId val="339439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338995456"/>
        <c:crosses val="autoZero"/>
        <c:auto val="1"/>
        <c:lblAlgn val="ctr"/>
        <c:lblOffset val="100"/>
        <c:noMultiLvlLbl val="0"/>
      </c:catAx>
      <c:valAx>
        <c:axId val="338995456"/>
        <c:scaling>
          <c:orientation val="minMax"/>
          <c:min val="2"/>
        </c:scaling>
        <c:delete val="1"/>
        <c:axPos val="l"/>
        <c:numFmt formatCode="General" sourceLinked="1"/>
        <c:majorTickMark val="none"/>
        <c:minorTickMark val="none"/>
        <c:tickLblPos val="nextTo"/>
        <c:crossAx val="339439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Лист1!$B$2:$B$10</c:f>
              <c:strCache>
                <c:ptCount val="9"/>
                <c:pt idx="0">
                  <c:v>Уровень зарплаты</c:v>
                </c:pt>
                <c:pt idx="1">
                  <c:v>Ясность формирования зарплаты</c:v>
                </c:pt>
                <c:pt idx="2">
                  <c:v>Оснащенность рабочего места</c:v>
                </c:pt>
                <c:pt idx="3">
                  <c:v>Удовлетворение потребности в обучении</c:v>
                </c:pt>
                <c:pt idx="4">
                  <c:v>Информированность о жизни больницы</c:v>
                </c:pt>
                <c:pt idx="5">
                  <c:v>Участие в корпоративных мероприятиях</c:v>
                </c:pt>
                <c:pt idx="6">
                  <c:v>Психологический климат в коллективе</c:v>
                </c:pt>
                <c:pt idx="7">
                  <c:v>Отношение руководства к инициативе</c:v>
                </c:pt>
                <c:pt idx="8">
                  <c:v>Учет личного мнения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41.1</c:v>
                </c:pt>
                <c:pt idx="1">
                  <c:v>59.7</c:v>
                </c:pt>
                <c:pt idx="2">
                  <c:v>76.400000000000006</c:v>
                </c:pt>
                <c:pt idx="3">
                  <c:v>77.3</c:v>
                </c:pt>
                <c:pt idx="4">
                  <c:v>77.599999999999994</c:v>
                </c:pt>
                <c:pt idx="5">
                  <c:v>80.400000000000006</c:v>
                </c:pt>
                <c:pt idx="6">
                  <c:v>80.5</c:v>
                </c:pt>
                <c:pt idx="7">
                  <c:v>80.5</c:v>
                </c:pt>
                <c:pt idx="8">
                  <c:v>84.1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A8-4FF0-A967-A6E8763020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40512768"/>
        <c:axId val="46405248"/>
      </c:barChart>
      <c:catAx>
        <c:axId val="340512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46405248"/>
        <c:crosses val="autoZero"/>
        <c:auto val="1"/>
        <c:lblAlgn val="ctr"/>
        <c:lblOffset val="100"/>
        <c:noMultiLvlLbl val="0"/>
      </c:catAx>
      <c:valAx>
        <c:axId val="4640524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40512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sng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врачи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9150941320562372E-2"/>
          <c:y val="0.18842583179442893"/>
          <c:w val="0.93888899999999997"/>
          <c:h val="0.5326623290872847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Лист1!$B$38</c:f>
              <c:strCache>
                <c:ptCount val="1"/>
                <c:pt idx="0">
                  <c:v>врачи</c:v>
                </c:pt>
              </c:strCache>
            </c:strRef>
          </c:tx>
          <c:spPr>
            <a:ln w="38100" cap="rnd">
              <a:solidFill>
                <a:srgbClr val="0A9D3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3085176536551338E-2"/>
                  <c:y val="-8.65175204529304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7C-4D7F-B77D-1961DB0D7EE8}"/>
                </c:ext>
              </c:extLst>
            </c:dLbl>
            <c:dLbl>
              <c:idx val="1"/>
              <c:layout>
                <c:manualLayout>
                  <c:x val="-6.3085176536551338E-2"/>
                  <c:y val="-0.1131382959769091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47C-4D7F-B77D-1961DB0D7EE8}"/>
                </c:ext>
              </c:extLst>
            </c:dLbl>
            <c:dLbl>
              <c:idx val="2"/>
              <c:layout>
                <c:manualLayout>
                  <c:x val="-6.7131038129856227E-2"/>
                  <c:y val="-0.1530694592628770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47C-4D7F-B77D-1961DB0D7EE8}"/>
                </c:ext>
              </c:extLst>
            </c:dLbl>
            <c:dLbl>
              <c:idx val="3"/>
              <c:layout>
                <c:manualLayout>
                  <c:x val="-7.117689972316113E-2"/>
                  <c:y val="-0.1730350409058609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47C-4D7F-B77D-1961DB0D7EE8}"/>
                </c:ext>
              </c:extLst>
            </c:dLbl>
            <c:dLbl>
              <c:idx val="4"/>
              <c:layout>
                <c:manualLayout>
                  <c:x val="-5.0037272898143047E-2"/>
                  <c:y val="-0.12644868373889834"/>
                </c:manualLayout>
              </c:layout>
              <c:tx>
                <c:rich>
                  <a:bodyPr/>
                  <a:lstStyle/>
                  <a:p>
                    <a:fld id="{08BFE476-FA60-4233-B27D-D8E07E838ED0}" type="VALUE">
                      <a:rPr lang="en-US" sz="2400"/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47C-4D7F-B77D-1961DB0D7E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Лист1!$A$39:$A$43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Лист1!$B$39:$B$43</c:f>
              <c:numCache>
                <c:formatCode>0.0%</c:formatCode>
                <c:ptCount val="5"/>
                <c:pt idx="0">
                  <c:v>0.26200000000000001</c:v>
                </c:pt>
                <c:pt idx="1">
                  <c:v>0.25</c:v>
                </c:pt>
                <c:pt idx="2">
                  <c:v>0.14199999999999999</c:v>
                </c:pt>
                <c:pt idx="3">
                  <c:v>0.12</c:v>
                </c:pt>
                <c:pt idx="4">
                  <c:v>8.7999999999999995E-2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C5D-44B1-9927-86DEE53319C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39957248"/>
        <c:axId val="134155648"/>
      </c:lineChart>
      <c:catAx>
        <c:axId val="33995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34155648"/>
        <c:crosses val="autoZero"/>
        <c:auto val="1"/>
        <c:lblAlgn val="ctr"/>
        <c:lblOffset val="100"/>
        <c:noMultiLvlLbl val="0"/>
      </c:catAx>
      <c:valAx>
        <c:axId val="134155648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339957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6311988069922633"/>
          <c:y val="5.82571182757116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sng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2.9673313177287532E-2"/>
          <c:y val="0.27621303161799343"/>
          <c:w val="0.9406533736454249"/>
          <c:h val="0.5605474502640784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Лист1!$G$38</c:f>
              <c:strCache>
                <c:ptCount val="1"/>
                <c:pt idx="0">
                  <c:v>смр</c:v>
                </c:pt>
              </c:strCache>
            </c:strRef>
          </c:tx>
          <c:spPr>
            <a:ln w="38100" cap="rnd">
              <a:solidFill>
                <a:srgbClr val="0A9D3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205877822632392E-2"/>
                  <c:y val="-8.41491708426945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B00-4CF7-8D71-12B8187B93F6}"/>
                </c:ext>
              </c:extLst>
            </c:dLbl>
            <c:dLbl>
              <c:idx val="1"/>
              <c:layout>
                <c:manualLayout>
                  <c:x val="-7.0018848757563049E-2"/>
                  <c:y val="-0.1229872496931689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B00-4CF7-8D71-12B8187B93F6}"/>
                </c:ext>
              </c:extLst>
            </c:dLbl>
            <c:dLbl>
              <c:idx val="2"/>
              <c:layout>
                <c:manualLayout>
                  <c:x val="-6.2058778226323996E-2"/>
                  <c:y val="-0.1229872496931690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B00-4CF7-8D71-12B8187B93F6}"/>
                </c:ext>
              </c:extLst>
            </c:dLbl>
            <c:dLbl>
              <c:idx val="3"/>
              <c:layout>
                <c:manualLayout>
                  <c:x val="-7.3998884023182679E-2"/>
                  <c:y val="-0.1035682102679317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B00-4CF7-8D71-12B8187B93F6}"/>
                </c:ext>
              </c:extLst>
            </c:dLbl>
            <c:dLbl>
              <c:idx val="4"/>
              <c:layout>
                <c:manualLayout>
                  <c:x val="-6.0068760593514285E-2"/>
                  <c:y val="-0.14240628911840619"/>
                </c:manualLayout>
              </c:layout>
              <c:tx>
                <c:rich>
                  <a:bodyPr/>
                  <a:lstStyle/>
                  <a:p>
                    <a:fld id="{9B90365D-1B8A-4EDB-A5C6-FFDB8824DB2D}" type="VALUE">
                      <a:rPr lang="en-US" sz="2400"/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B00-4CF7-8D71-12B8187B93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Лист1!$F$39:$F$43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Лист1!$G$39:$G$43</c:f>
              <c:numCache>
                <c:formatCode>0.0%</c:formatCode>
                <c:ptCount val="5"/>
                <c:pt idx="0">
                  <c:v>0.316</c:v>
                </c:pt>
                <c:pt idx="1">
                  <c:v>0.38600000000000001</c:v>
                </c:pt>
                <c:pt idx="2">
                  <c:v>0.13800000000000001</c:v>
                </c:pt>
                <c:pt idx="3">
                  <c:v>0.1</c:v>
                </c:pt>
                <c:pt idx="4">
                  <c:v>7.5999999999999998E-2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D24-4D3C-B4DB-B898F8CE7FA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39958272"/>
        <c:axId val="134159680"/>
      </c:lineChart>
      <c:catAx>
        <c:axId val="339958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34159680"/>
        <c:crosses val="autoZero"/>
        <c:auto val="1"/>
        <c:lblAlgn val="ctr"/>
        <c:lblOffset val="100"/>
        <c:noMultiLvlLbl val="0"/>
      </c:catAx>
      <c:valAx>
        <c:axId val="13415968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339958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7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0.25087</cdr:y>
    </cdr:to>
    <cdr:sp macro="" textlink="">
      <cdr:nvSpPr>
        <cdr:cNvPr id="2" name="TextBox 1"/>
        <cdr:cNvSpPr txBox="1"/>
      </cdr:nvSpPr>
      <cdr:spPr bwMode="auto">
        <a:xfrm xmlns:a="http://schemas.openxmlformats.org/drawingml/2006/main">
          <a:off x="0" y="0"/>
          <a:ext cx="5322499" cy="6467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>
            <a:defRPr/>
          </a:pP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Количество обученного персонала </a:t>
          </a:r>
        </a:p>
        <a:p xmlns:a="http://schemas.openxmlformats.org/drawingml/2006/main">
          <a:pPr algn="ctr">
            <a:defRPr/>
          </a:pP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через портал НМО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0.04569</cdr:x>
      <cdr:y>0</cdr:y>
    </cdr:from>
    <cdr:to>
      <cdr:x>1</cdr:x>
      <cdr:y>0.22071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0528" y="0"/>
          <a:ext cx="6277012" cy="6470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Количество обученного персонала на базе РКБ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6B77C-DDF4-40C8-A920-4EFDE88C0A53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470F0-1117-4943-9DCE-9EE3F7032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563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726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5516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6989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4689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0978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3832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5915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8330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1264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9009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112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9779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1207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3887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364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4911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2342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064"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результатам лучшим наставникам предусмотрены премии, лучшим наставляемым  - образовательные ваучеры и благодарственные письма родителям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2647C-8FF0-402B-B191-6400E2D8D715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9625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8441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607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564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938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численность персонала составила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1739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человек  (за 2024 год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+ 30 чел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217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576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5077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299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102-8A2B-4A4F-B979-D62283CFB52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227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417885"/>
            <a:ext cx="5741377" cy="1777878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780206"/>
            <a:ext cx="9126415" cy="2077793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2862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C55F-8C64-4BCA-898D-D10D70E0D3AD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455F-42C7-455D-8458-6D6479F5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914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C55F-8C64-4BCA-898D-D10D70E0D3AD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455F-42C7-455D-8458-6D6479F5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799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2860" y="1"/>
            <a:ext cx="6579140" cy="992220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92220"/>
            <a:ext cx="12192000" cy="5865779"/>
          </a:xfrm>
        </p:spPr>
        <p:txBody>
          <a:bodyPr lIns="180000" tIns="180000" rIns="180000" bIns="180000"/>
          <a:lstStyle>
            <a:lvl1pPr marL="0" indent="0">
              <a:buNone/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2254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3396" y="0"/>
            <a:ext cx="9098604" cy="992221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992221"/>
            <a:ext cx="12192000" cy="5865779"/>
          </a:xfrm>
        </p:spPr>
        <p:txBody>
          <a:bodyPr lIns="180000" tIns="180000" rIns="180000" bIns="180000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22366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C55F-8C64-4BCA-898D-D10D70E0D3AD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455F-42C7-455D-8458-6D6479F5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63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C55F-8C64-4BCA-898D-D10D70E0D3AD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455F-42C7-455D-8458-6D6479F5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83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C55F-8C64-4BCA-898D-D10D70E0D3AD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455F-42C7-455D-8458-6D6479F5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612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C55F-8C64-4BCA-898D-D10D70E0D3AD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455F-42C7-455D-8458-6D6479F5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061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C55F-8C64-4BCA-898D-D10D70E0D3AD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455F-42C7-455D-8458-6D6479F5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965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C55F-8C64-4BCA-898D-D10D70E0D3AD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455F-42C7-455D-8458-6D6479F5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34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6C55F-8C64-4BCA-898D-D10D70E0D3AD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B455F-42C7-455D-8458-6D6479F5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060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gif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chart" Target="../charts/char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72908" y="4126745"/>
            <a:ext cx="12192000" cy="2517265"/>
          </a:xfrm>
          <a:prstGeom prst="rect">
            <a:avLst/>
          </a:prstGeom>
        </p:spPr>
        <p:txBody>
          <a:bodyPr lIns="360000" tIns="360000" rIns="360000" bIns="360000" anchor="ctr" anchorCtr="0">
            <a:sp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Наставничество в медицинской организации как траектория развития </a:t>
            </a:r>
          </a:p>
          <a:p>
            <a:pPr marL="0" indent="0" algn="ctr">
              <a:buNone/>
            </a:pP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медицинской сестры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6216031"/>
            <a:ext cx="1766162" cy="427979"/>
          </a:xfrm>
          <a:prstGeom prst="rect">
            <a:avLst/>
          </a:prstGeom>
          <a:solidFill>
            <a:srgbClr val="0A9D35">
              <a:alpha val="60000"/>
            </a:srgbClr>
          </a:solidFill>
        </p:spPr>
        <p:txBody>
          <a:bodyPr wrap="none" lIns="360000" tIns="90000" rIns="360000" bIns="90000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Улан-Удэ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17253" y="6400526"/>
            <a:ext cx="8774747" cy="427979"/>
          </a:xfrm>
          <a:prstGeom prst="rect">
            <a:avLst/>
          </a:prstGeom>
          <a:solidFill>
            <a:srgbClr val="0A9D35"/>
          </a:solidFill>
        </p:spPr>
        <p:txBody>
          <a:bodyPr wrap="none" lIns="360000" tIns="90000" rIns="360000" bIns="90000" rtlCol="0">
            <a:spAutoFit/>
          </a:bodyPr>
          <a:lstStyle/>
          <a:p>
            <a:pPr algn="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Никитенко Екатерина Михайловна – главная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медсестра ГАУЗ РКБ им.Н.А. Семашко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7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543674" y="0"/>
            <a:ext cx="5648326" cy="992221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 и адаптация специалистов</a:t>
            </a:r>
          </a:p>
        </p:txBody>
      </p:sp>
      <p:graphicFrame>
        <p:nvGraphicFramePr>
          <p:cNvPr id="7" name="Объект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42073012"/>
              </p:ext>
            </p:extLst>
          </p:nvPr>
        </p:nvGraphicFramePr>
        <p:xfrm>
          <a:off x="238296" y="3044387"/>
          <a:ext cx="11953704" cy="13817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19516">
                  <a:extLst>
                    <a:ext uri="{9D8B030D-6E8A-4147-A177-3AD203B41FA5}">
                      <a16:colId xmlns:a16="http://schemas.microsoft.com/office/drawing/2014/main" val="1042554916"/>
                    </a:ext>
                  </a:extLst>
                </a:gridCol>
                <a:gridCol w="919516">
                  <a:extLst>
                    <a:ext uri="{9D8B030D-6E8A-4147-A177-3AD203B41FA5}">
                      <a16:colId xmlns:a16="http://schemas.microsoft.com/office/drawing/2014/main" val="902344478"/>
                    </a:ext>
                  </a:extLst>
                </a:gridCol>
                <a:gridCol w="919516">
                  <a:extLst>
                    <a:ext uri="{9D8B030D-6E8A-4147-A177-3AD203B41FA5}">
                      <a16:colId xmlns:a16="http://schemas.microsoft.com/office/drawing/2014/main" val="2929755256"/>
                    </a:ext>
                  </a:extLst>
                </a:gridCol>
                <a:gridCol w="1512186">
                  <a:extLst>
                    <a:ext uri="{9D8B030D-6E8A-4147-A177-3AD203B41FA5}">
                      <a16:colId xmlns:a16="http://schemas.microsoft.com/office/drawing/2014/main" val="3713806637"/>
                    </a:ext>
                  </a:extLst>
                </a:gridCol>
                <a:gridCol w="1173636">
                  <a:extLst>
                    <a:ext uri="{9D8B030D-6E8A-4147-A177-3AD203B41FA5}">
                      <a16:colId xmlns:a16="http://schemas.microsoft.com/office/drawing/2014/main" val="3848691701"/>
                    </a:ext>
                  </a:extLst>
                </a:gridCol>
                <a:gridCol w="992240">
                  <a:extLst>
                    <a:ext uri="{9D8B030D-6E8A-4147-A177-3AD203B41FA5}">
                      <a16:colId xmlns:a16="http://schemas.microsoft.com/office/drawing/2014/main" val="3610430096"/>
                    </a:ext>
                  </a:extLst>
                </a:gridCol>
                <a:gridCol w="1146736">
                  <a:extLst>
                    <a:ext uri="{9D8B030D-6E8A-4147-A177-3AD203B41FA5}">
                      <a16:colId xmlns:a16="http://schemas.microsoft.com/office/drawing/2014/main" val="3569995788"/>
                    </a:ext>
                  </a:extLst>
                </a:gridCol>
                <a:gridCol w="1286922">
                  <a:extLst>
                    <a:ext uri="{9D8B030D-6E8A-4147-A177-3AD203B41FA5}">
                      <a16:colId xmlns:a16="http://schemas.microsoft.com/office/drawing/2014/main" val="2672797131"/>
                    </a:ext>
                  </a:extLst>
                </a:gridCol>
                <a:gridCol w="1062359">
                  <a:extLst>
                    <a:ext uri="{9D8B030D-6E8A-4147-A177-3AD203B41FA5}">
                      <a16:colId xmlns:a16="http://schemas.microsoft.com/office/drawing/2014/main" val="3864240476"/>
                    </a:ext>
                  </a:extLst>
                </a:gridCol>
                <a:gridCol w="790791">
                  <a:extLst>
                    <a:ext uri="{9D8B030D-6E8A-4147-A177-3AD203B41FA5}">
                      <a16:colId xmlns:a16="http://schemas.microsoft.com/office/drawing/2014/main" val="3961187835"/>
                    </a:ext>
                  </a:extLst>
                </a:gridCol>
                <a:gridCol w="606829">
                  <a:extLst>
                    <a:ext uri="{9D8B030D-6E8A-4147-A177-3AD203B41FA5}">
                      <a16:colId xmlns:a16="http://schemas.microsoft.com/office/drawing/2014/main" val="1239745982"/>
                    </a:ext>
                  </a:extLst>
                </a:gridCol>
                <a:gridCol w="623457">
                  <a:extLst>
                    <a:ext uri="{9D8B030D-6E8A-4147-A177-3AD203B41FA5}">
                      <a16:colId xmlns:a16="http://schemas.microsoft.com/office/drawing/2014/main" val="537395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ЧГМА</a:t>
                      </a:r>
                    </a:p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r>
                        <a:rPr lang="ru-RU" sz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Чита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СибГМУ</a:t>
                      </a:r>
                    </a:p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Томск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АГМА</a:t>
                      </a:r>
                    </a:p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Благовещенск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ДВГМУ</a:t>
                      </a:r>
                    </a:p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Хабаровск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ИГМУ</a:t>
                      </a:r>
                    </a:p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Иркутск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КГМУ</a:t>
                      </a:r>
                    </a:p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Красноярск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ПСПбГМУ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С-Петербург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Амурский МК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Агинский МК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Читинский МК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Иркутский МК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1167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3227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754285"/>
                  </a:ext>
                </a:extLst>
              </a:tr>
            </a:tbl>
          </a:graphicData>
        </a:graphic>
      </p:graphicFrame>
      <p:sp>
        <p:nvSpPr>
          <p:cNvPr id="6" name="Пятиугольник 5"/>
          <p:cNvSpPr/>
          <p:nvPr/>
        </p:nvSpPr>
        <p:spPr>
          <a:xfrm>
            <a:off x="1107831" y="992220"/>
            <a:ext cx="5301750" cy="1984981"/>
          </a:xfrm>
          <a:prstGeom prst="homePlat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ятиугольник 7"/>
          <p:cNvSpPr/>
          <p:nvPr/>
        </p:nvSpPr>
        <p:spPr>
          <a:xfrm>
            <a:off x="1048466" y="4426147"/>
            <a:ext cx="5409483" cy="2293800"/>
          </a:xfrm>
          <a:prstGeom prst="homePlat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543674" y="960575"/>
            <a:ext cx="5514231" cy="20637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Работа с высшими и средними профессиональными учебными заведениями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Профориентационная работа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Проведение дней открытых дверей, экскурсии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Участие в Ярмарках вакансий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Отбор на целевое обучение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Проведение практики</a:t>
            </a:r>
          </a:p>
          <a:p>
            <a:pPr algn="ctr"/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43675" y="4581525"/>
            <a:ext cx="5514231" cy="20641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Адаптация, наставничество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Обучение, тренинги, стажировки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Научно-практические конференции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Конкурсы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Участие в общественной жизни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9" b="17818"/>
          <a:stretch/>
        </p:blipFill>
        <p:spPr>
          <a:xfrm>
            <a:off x="1111531" y="992220"/>
            <a:ext cx="3326523" cy="1995225"/>
          </a:xfrm>
          <a:prstGeom prst="rect">
            <a:avLst/>
          </a:prstGeom>
        </p:spPr>
      </p:pic>
      <p:pic>
        <p:nvPicPr>
          <p:cNvPr id="12" name="Picture 5"/>
          <p:cNvPicPr>
            <a:picLocks/>
          </p:cNvPicPr>
          <p:nvPr/>
        </p:nvPicPr>
        <p:blipFill rotWithShape="1">
          <a:blip r:embed="rId4"/>
          <a:srcRect l="54206" t="1987" r="1761" b="48536"/>
          <a:stretch/>
        </p:blipFill>
        <p:spPr>
          <a:xfrm>
            <a:off x="1048467" y="4426147"/>
            <a:ext cx="3389587" cy="2293800"/>
          </a:xfrm>
          <a:prstGeom prst="rect">
            <a:avLst/>
          </a:prstGeom>
          <a:ln w="9360">
            <a:solidFill>
              <a:schemeClr val="accent5">
                <a:lumMod val="50000"/>
              </a:schemeClr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7078717" y="4581525"/>
            <a:ext cx="5349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Работа с молодыми сотрудниками</a:t>
            </a:r>
          </a:p>
        </p:txBody>
      </p:sp>
    </p:spTree>
    <p:extLst>
      <p:ext uri="{BB962C8B-B14F-4D97-AF65-F5344CB8AC3E}">
        <p14:creationId xmlns:p14="http://schemas.microsoft.com/office/powerpoint/2010/main" val="353098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Straight Connector 11">
            <a:extLst>
              <a:ext uri="{FF2B5EF4-FFF2-40B4-BE49-F238E27FC236}">
                <a16:creationId xmlns:a16="http://schemas.microsoft.com/office/drawing/2014/main" id="{C33CE201-BF80-49BC-9FDF-540E7E4E6689}"/>
              </a:ext>
            </a:extLst>
          </p:cNvPr>
          <p:cNvCxnSpPr>
            <a:cxnSpLocks/>
            <a:endCxn id="48" idx="3"/>
          </p:cNvCxnSpPr>
          <p:nvPr/>
        </p:nvCxnSpPr>
        <p:spPr>
          <a:xfrm flipV="1">
            <a:off x="-8546" y="3975498"/>
            <a:ext cx="3612383" cy="1030354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12">
            <a:extLst>
              <a:ext uri="{FF2B5EF4-FFF2-40B4-BE49-F238E27FC236}">
                <a16:creationId xmlns:a16="http://schemas.microsoft.com/office/drawing/2014/main" id="{76290574-DFA5-4EEA-8C7D-4B5F09FA6401}"/>
              </a:ext>
            </a:extLst>
          </p:cNvPr>
          <p:cNvCxnSpPr>
            <a:cxnSpLocks/>
            <a:stCxn id="48" idx="5"/>
            <a:endCxn id="49" idx="2"/>
          </p:cNvCxnSpPr>
          <p:nvPr/>
        </p:nvCxnSpPr>
        <p:spPr>
          <a:xfrm>
            <a:off x="3719621" y="3975498"/>
            <a:ext cx="1834827" cy="435548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13">
            <a:extLst>
              <a:ext uri="{FF2B5EF4-FFF2-40B4-BE49-F238E27FC236}">
                <a16:creationId xmlns:a16="http://schemas.microsoft.com/office/drawing/2014/main" id="{0DEFB414-B788-4F3B-8C00-F3ED9662DAA8}"/>
              </a:ext>
            </a:extLst>
          </p:cNvPr>
          <p:cNvCxnSpPr>
            <a:cxnSpLocks/>
            <a:stCxn id="49" idx="7"/>
            <a:endCxn id="50" idx="3"/>
          </p:cNvCxnSpPr>
          <p:nvPr/>
        </p:nvCxnSpPr>
        <p:spPr>
          <a:xfrm flipV="1">
            <a:off x="5694211" y="2548757"/>
            <a:ext cx="1918721" cy="1804397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15">
            <a:extLst>
              <a:ext uri="{FF2B5EF4-FFF2-40B4-BE49-F238E27FC236}">
                <a16:creationId xmlns:a16="http://schemas.microsoft.com/office/drawing/2014/main" id="{66FFDBE8-BFD1-42D5-8A56-6917EA3CF017}"/>
              </a:ext>
            </a:extLst>
          </p:cNvPr>
          <p:cNvCxnSpPr>
            <a:cxnSpLocks/>
            <a:stCxn id="50" idx="6"/>
            <a:endCxn id="51" idx="1"/>
          </p:cNvCxnSpPr>
          <p:nvPr/>
        </p:nvCxnSpPr>
        <p:spPr>
          <a:xfrm>
            <a:off x="7752695" y="2490865"/>
            <a:ext cx="1816809" cy="734044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16">
            <a:extLst>
              <a:ext uri="{FF2B5EF4-FFF2-40B4-BE49-F238E27FC236}">
                <a16:creationId xmlns:a16="http://schemas.microsoft.com/office/drawing/2014/main" id="{6646F58B-0E7C-4CC8-8E09-A0198895DA26}"/>
              </a:ext>
            </a:extLst>
          </p:cNvPr>
          <p:cNvCxnSpPr>
            <a:cxnSpLocks/>
            <a:stCxn id="51" idx="7"/>
          </p:cNvCxnSpPr>
          <p:nvPr/>
        </p:nvCxnSpPr>
        <p:spPr>
          <a:xfrm flipV="1">
            <a:off x="9685288" y="1632086"/>
            <a:ext cx="2506712" cy="1592823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18">
            <a:extLst>
              <a:ext uri="{FF2B5EF4-FFF2-40B4-BE49-F238E27FC236}">
                <a16:creationId xmlns:a16="http://schemas.microsoft.com/office/drawing/2014/main" id="{2B9429FD-59DD-4B31-82AD-F23D165AB690}"/>
              </a:ext>
            </a:extLst>
          </p:cNvPr>
          <p:cNvSpPr/>
          <p:nvPr/>
        </p:nvSpPr>
        <p:spPr>
          <a:xfrm>
            <a:off x="3579858" y="3835735"/>
            <a:ext cx="163742" cy="163742"/>
          </a:xfrm>
          <a:prstGeom prst="ellipse">
            <a:avLst/>
          </a:prstGeom>
          <a:solidFill>
            <a:schemeClr val="accent6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9" name="Oval 19">
            <a:extLst>
              <a:ext uri="{FF2B5EF4-FFF2-40B4-BE49-F238E27FC236}">
                <a16:creationId xmlns:a16="http://schemas.microsoft.com/office/drawing/2014/main" id="{20FEF283-9461-4F46-87FA-780FFABCBCB2}"/>
              </a:ext>
            </a:extLst>
          </p:cNvPr>
          <p:cNvSpPr/>
          <p:nvPr/>
        </p:nvSpPr>
        <p:spPr>
          <a:xfrm>
            <a:off x="5554448" y="4329175"/>
            <a:ext cx="163742" cy="163742"/>
          </a:xfrm>
          <a:prstGeom prst="ellipse">
            <a:avLst/>
          </a:prstGeom>
          <a:solidFill>
            <a:schemeClr val="accent6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0" name="Oval 20">
            <a:extLst>
              <a:ext uri="{FF2B5EF4-FFF2-40B4-BE49-F238E27FC236}">
                <a16:creationId xmlns:a16="http://schemas.microsoft.com/office/drawing/2014/main" id="{4F420DD2-B5DA-49FF-BBE0-53AB29FCF344}"/>
              </a:ext>
            </a:extLst>
          </p:cNvPr>
          <p:cNvSpPr/>
          <p:nvPr/>
        </p:nvSpPr>
        <p:spPr>
          <a:xfrm>
            <a:off x="7588953" y="2408994"/>
            <a:ext cx="163742" cy="163742"/>
          </a:xfrm>
          <a:prstGeom prst="ellipse">
            <a:avLst/>
          </a:prstGeom>
          <a:solidFill>
            <a:schemeClr val="accent6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1" name="Oval 21">
            <a:extLst>
              <a:ext uri="{FF2B5EF4-FFF2-40B4-BE49-F238E27FC236}">
                <a16:creationId xmlns:a16="http://schemas.microsoft.com/office/drawing/2014/main" id="{18594D69-9421-4955-8596-85C50C2926A0}"/>
              </a:ext>
            </a:extLst>
          </p:cNvPr>
          <p:cNvSpPr/>
          <p:nvPr/>
        </p:nvSpPr>
        <p:spPr>
          <a:xfrm>
            <a:off x="9545525" y="3200930"/>
            <a:ext cx="163742" cy="163742"/>
          </a:xfrm>
          <a:prstGeom prst="ellipse">
            <a:avLst/>
          </a:prstGeom>
          <a:solidFill>
            <a:schemeClr val="accent6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954E9F2-1E79-4521-9306-C579FF95FEAE}"/>
              </a:ext>
            </a:extLst>
          </p:cNvPr>
          <p:cNvSpPr txBox="1"/>
          <p:nvPr/>
        </p:nvSpPr>
        <p:spPr>
          <a:xfrm>
            <a:off x="3298022" y="3142814"/>
            <a:ext cx="744506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9ED791A-C747-4AAB-BB4A-552B630B7368}"/>
              </a:ext>
            </a:extLst>
          </p:cNvPr>
          <p:cNvSpPr txBox="1"/>
          <p:nvPr/>
        </p:nvSpPr>
        <p:spPr>
          <a:xfrm>
            <a:off x="5145582" y="3480791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6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7B56664-5048-4E6B-A7AE-9C5F33BAB55A}"/>
              </a:ext>
            </a:extLst>
          </p:cNvPr>
          <p:cNvSpPr txBox="1"/>
          <p:nvPr/>
        </p:nvSpPr>
        <p:spPr>
          <a:xfrm>
            <a:off x="7769348" y="180137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>
                    <a:lumMod val="7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6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1BC92FF-2A6F-456F-B232-1490A82D79A6}"/>
              </a:ext>
            </a:extLst>
          </p:cNvPr>
          <p:cNvSpPr txBox="1"/>
          <p:nvPr/>
        </p:nvSpPr>
        <p:spPr>
          <a:xfrm>
            <a:off x="9585077" y="3188403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6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68" name="Freeform: Shape 62">
            <a:extLst>
              <a:ext uri="{FF2B5EF4-FFF2-40B4-BE49-F238E27FC236}">
                <a16:creationId xmlns:a16="http://schemas.microsoft.com/office/drawing/2014/main" id="{2D269DEB-55EF-4ACD-8E94-44AB0DC4FF27}"/>
              </a:ext>
            </a:extLst>
          </p:cNvPr>
          <p:cNvSpPr/>
          <p:nvPr/>
        </p:nvSpPr>
        <p:spPr>
          <a:xfrm>
            <a:off x="10673993" y="4801108"/>
            <a:ext cx="82477" cy="7171"/>
          </a:xfrm>
          <a:custGeom>
            <a:avLst/>
            <a:gdLst>
              <a:gd name="connsiteX0" fmla="*/ 104440 w 105356"/>
              <a:gd name="connsiteY0" fmla="*/ 11396 h 9161"/>
              <a:gd name="connsiteX1" fmla="*/ 69169 w 105356"/>
              <a:gd name="connsiteY1" fmla="*/ 9564 h 9161"/>
              <a:gd name="connsiteX2" fmla="*/ 0 w 105356"/>
              <a:gd name="connsiteY2" fmla="*/ 6357 h 9161"/>
              <a:gd name="connsiteX3" fmla="*/ 5039 w 105356"/>
              <a:gd name="connsiteY3" fmla="*/ 3609 h 9161"/>
              <a:gd name="connsiteX4" fmla="*/ 95279 w 105356"/>
              <a:gd name="connsiteY4" fmla="*/ 4983 h 9161"/>
              <a:gd name="connsiteX5" fmla="*/ 105357 w 105356"/>
              <a:gd name="connsiteY5" fmla="*/ 6357 h 9161"/>
              <a:gd name="connsiteX6" fmla="*/ 104440 w 105356"/>
              <a:gd name="connsiteY6" fmla="*/ 11396 h 9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356" h="9161">
                <a:moveTo>
                  <a:pt x="104440" y="11396"/>
                </a:moveTo>
                <a:cubicBezTo>
                  <a:pt x="92989" y="6816"/>
                  <a:pt x="81079" y="9564"/>
                  <a:pt x="69169" y="9564"/>
                </a:cubicBezTo>
                <a:cubicBezTo>
                  <a:pt x="46265" y="9106"/>
                  <a:pt x="22904" y="10022"/>
                  <a:pt x="0" y="6357"/>
                </a:cubicBezTo>
                <a:cubicBezTo>
                  <a:pt x="1832" y="5441"/>
                  <a:pt x="3206" y="3609"/>
                  <a:pt x="5039" y="3609"/>
                </a:cubicBezTo>
                <a:cubicBezTo>
                  <a:pt x="35271" y="-514"/>
                  <a:pt x="65504" y="-2346"/>
                  <a:pt x="95279" y="4983"/>
                </a:cubicBezTo>
                <a:cubicBezTo>
                  <a:pt x="98485" y="5899"/>
                  <a:pt x="102150" y="5899"/>
                  <a:pt x="105357" y="6357"/>
                </a:cubicBezTo>
                <a:cubicBezTo>
                  <a:pt x="109479" y="8648"/>
                  <a:pt x="106731" y="10022"/>
                  <a:pt x="104440" y="11396"/>
                </a:cubicBezTo>
                <a:close/>
              </a:path>
            </a:pathLst>
          </a:custGeom>
          <a:solidFill>
            <a:srgbClr val="006000"/>
          </a:solidFill>
          <a:ln w="45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9" name="Group 202">
            <a:extLst>
              <a:ext uri="{FF2B5EF4-FFF2-40B4-BE49-F238E27FC236}">
                <a16:creationId xmlns:a16="http://schemas.microsoft.com/office/drawing/2014/main" id="{BC653F2D-986B-44FC-8F9E-D9BDC9437223}"/>
              </a:ext>
            </a:extLst>
          </p:cNvPr>
          <p:cNvGrpSpPr/>
          <p:nvPr/>
        </p:nvGrpSpPr>
        <p:grpSpPr>
          <a:xfrm>
            <a:off x="8911020" y="3649622"/>
            <a:ext cx="2239070" cy="2666157"/>
            <a:chOff x="8911020" y="3649622"/>
            <a:chExt cx="2239070" cy="2666157"/>
          </a:xfrm>
        </p:grpSpPr>
        <p:grpSp>
          <p:nvGrpSpPr>
            <p:cNvPr id="70" name="Group 61">
              <a:extLst>
                <a:ext uri="{FF2B5EF4-FFF2-40B4-BE49-F238E27FC236}">
                  <a16:creationId xmlns:a16="http://schemas.microsoft.com/office/drawing/2014/main" id="{9339BCE3-D911-4FA9-BD05-7EC71E8EE1FB}"/>
                </a:ext>
              </a:extLst>
            </p:cNvPr>
            <p:cNvGrpSpPr/>
            <p:nvPr/>
          </p:nvGrpSpPr>
          <p:grpSpPr>
            <a:xfrm>
              <a:off x="8911020" y="4215025"/>
              <a:ext cx="993309" cy="1312459"/>
              <a:chOff x="4414182" y="2417791"/>
              <a:chExt cx="1684167" cy="2225289"/>
            </a:xfrm>
          </p:grpSpPr>
          <p:sp>
            <p:nvSpPr>
              <p:cNvPr id="82" name="Freeform: Shape 74">
                <a:extLst>
                  <a:ext uri="{FF2B5EF4-FFF2-40B4-BE49-F238E27FC236}">
                    <a16:creationId xmlns:a16="http://schemas.microsoft.com/office/drawing/2014/main" id="{055DD9F9-E027-4817-A5A2-2EA452FAFF42}"/>
                  </a:ext>
                </a:extLst>
              </p:cNvPr>
              <p:cNvSpPr/>
              <p:nvPr/>
            </p:nvSpPr>
            <p:spPr>
              <a:xfrm>
                <a:off x="4414182" y="2417791"/>
                <a:ext cx="1684167" cy="2225289"/>
              </a:xfrm>
              <a:custGeom>
                <a:avLst/>
                <a:gdLst>
                  <a:gd name="connsiteX0" fmla="*/ 0 w 1268858"/>
                  <a:gd name="connsiteY0" fmla="*/ 1006972 h 1676542"/>
                  <a:gd name="connsiteX1" fmla="*/ 10536 w 1268858"/>
                  <a:gd name="connsiteY1" fmla="*/ 997353 h 1676542"/>
                  <a:gd name="connsiteX2" fmla="*/ 1076469 w 1268858"/>
                  <a:gd name="connsiteY2" fmla="*/ 1216311 h 1676542"/>
                  <a:gd name="connsiteX3" fmla="*/ 1099372 w 1268858"/>
                  <a:gd name="connsiteY3" fmla="*/ 1230053 h 1676542"/>
                  <a:gd name="connsiteX4" fmla="*/ 1169457 w 1268858"/>
                  <a:gd name="connsiteY4" fmla="*/ 1252957 h 1676542"/>
                  <a:gd name="connsiteX5" fmla="*/ 1116779 w 1268858"/>
                  <a:gd name="connsiteY5" fmla="*/ 1124697 h 1676542"/>
                  <a:gd name="connsiteX6" fmla="*/ 953706 w 1268858"/>
                  <a:gd name="connsiteY6" fmla="*/ 945591 h 1676542"/>
                  <a:gd name="connsiteX7" fmla="*/ 944544 w 1268858"/>
                  <a:gd name="connsiteY7" fmla="*/ 913984 h 1676542"/>
                  <a:gd name="connsiteX8" fmla="*/ 940880 w 1268858"/>
                  <a:gd name="connsiteY8" fmla="*/ 901158 h 1676542"/>
                  <a:gd name="connsiteX9" fmla="*/ 875833 w 1268858"/>
                  <a:gd name="connsiteY9" fmla="*/ 859473 h 1676542"/>
                  <a:gd name="connsiteX10" fmla="*/ 820865 w 1268858"/>
                  <a:gd name="connsiteY10" fmla="*/ 848937 h 1676542"/>
                  <a:gd name="connsiteX11" fmla="*/ 182771 w 1268858"/>
                  <a:gd name="connsiteY11" fmla="*/ 195727 h 1676542"/>
                  <a:gd name="connsiteX12" fmla="*/ 171777 w 1268858"/>
                  <a:gd name="connsiteY12" fmla="*/ 11582 h 1676542"/>
                  <a:gd name="connsiteX13" fmla="*/ 180938 w 1268858"/>
                  <a:gd name="connsiteY13" fmla="*/ 1505 h 1676542"/>
                  <a:gd name="connsiteX14" fmla="*/ 229952 w 1268858"/>
                  <a:gd name="connsiteY14" fmla="*/ 62886 h 1676542"/>
                  <a:gd name="connsiteX15" fmla="*/ 425549 w 1268858"/>
                  <a:gd name="connsiteY15" fmla="*/ 299251 h 1676542"/>
                  <a:gd name="connsiteX16" fmla="*/ 636720 w 1268858"/>
                  <a:gd name="connsiteY16" fmla="*/ 553481 h 1676542"/>
                  <a:gd name="connsiteX17" fmla="*/ 842852 w 1268858"/>
                  <a:gd name="connsiteY17" fmla="*/ 802214 h 1676542"/>
                  <a:gd name="connsiteX18" fmla="*/ 877666 w 1268858"/>
                  <a:gd name="connsiteY18" fmla="*/ 842983 h 1676542"/>
                  <a:gd name="connsiteX19" fmla="*/ 886369 w 1268858"/>
                  <a:gd name="connsiteY19" fmla="*/ 815498 h 1676542"/>
                  <a:gd name="connsiteX20" fmla="*/ 917976 w 1268858"/>
                  <a:gd name="connsiteY20" fmla="*/ 871383 h 1676542"/>
                  <a:gd name="connsiteX21" fmla="*/ 1003177 w 1268858"/>
                  <a:gd name="connsiteY21" fmla="*/ 916732 h 1676542"/>
                  <a:gd name="connsiteX22" fmla="*/ 987145 w 1268858"/>
                  <a:gd name="connsiteY22" fmla="*/ 850312 h 1676542"/>
                  <a:gd name="connsiteX23" fmla="*/ 986687 w 1268858"/>
                  <a:gd name="connsiteY23" fmla="*/ 828324 h 1676542"/>
                  <a:gd name="connsiteX24" fmla="*/ 974777 w 1268858"/>
                  <a:gd name="connsiteY24" fmla="*/ 782059 h 1676542"/>
                  <a:gd name="connsiteX25" fmla="*/ 1097998 w 1268858"/>
                  <a:gd name="connsiteY25" fmla="*/ 157707 h 1676542"/>
                  <a:gd name="connsiteX26" fmla="*/ 1107618 w 1268858"/>
                  <a:gd name="connsiteY26" fmla="*/ 151752 h 1676542"/>
                  <a:gd name="connsiteX27" fmla="*/ 1109450 w 1268858"/>
                  <a:gd name="connsiteY27" fmla="*/ 173282 h 1676542"/>
                  <a:gd name="connsiteX28" fmla="*/ 1040281 w 1268858"/>
                  <a:gd name="connsiteY28" fmla="*/ 574094 h 1676542"/>
                  <a:gd name="connsiteX29" fmla="*/ 1003635 w 1268858"/>
                  <a:gd name="connsiteY29" fmla="*/ 788472 h 1676542"/>
                  <a:gd name="connsiteX30" fmla="*/ 1003177 w 1268858"/>
                  <a:gd name="connsiteY30" fmla="*/ 806337 h 1676542"/>
                  <a:gd name="connsiteX31" fmla="*/ 1010965 w 1268858"/>
                  <a:gd name="connsiteY31" fmla="*/ 888790 h 1676542"/>
                  <a:gd name="connsiteX32" fmla="*/ 1048068 w 1268858"/>
                  <a:gd name="connsiteY32" fmla="*/ 948339 h 1676542"/>
                  <a:gd name="connsiteX33" fmla="*/ 1067766 w 1268858"/>
                  <a:gd name="connsiteY33" fmla="*/ 944216 h 1676542"/>
                  <a:gd name="connsiteX34" fmla="*/ 1076011 w 1268858"/>
                  <a:gd name="connsiteY34" fmla="*/ 930016 h 1676542"/>
                  <a:gd name="connsiteX35" fmla="*/ 1087463 w 1268858"/>
                  <a:gd name="connsiteY35" fmla="*/ 919939 h 1676542"/>
                  <a:gd name="connsiteX36" fmla="*/ 1094334 w 1268858"/>
                  <a:gd name="connsiteY36" fmla="*/ 933223 h 1676542"/>
                  <a:gd name="connsiteX37" fmla="*/ 1100289 w 1268858"/>
                  <a:gd name="connsiteY37" fmla="*/ 975823 h 1676542"/>
                  <a:gd name="connsiteX38" fmla="*/ 1117237 w 1268858"/>
                  <a:gd name="connsiteY38" fmla="*/ 1023921 h 1676542"/>
                  <a:gd name="connsiteX39" fmla="*/ 1233587 w 1268858"/>
                  <a:gd name="connsiteY39" fmla="*/ 1274944 h 1676542"/>
                  <a:gd name="connsiteX40" fmla="*/ 1270691 w 1268858"/>
                  <a:gd name="connsiteY40" fmla="*/ 1503522 h 1676542"/>
                  <a:gd name="connsiteX41" fmla="*/ 1267027 w 1268858"/>
                  <a:gd name="connsiteY41" fmla="*/ 1656518 h 1676542"/>
                  <a:gd name="connsiteX42" fmla="*/ 1262446 w 1268858"/>
                  <a:gd name="connsiteY42" fmla="*/ 1673467 h 1676542"/>
                  <a:gd name="connsiteX43" fmla="*/ 1258323 w 1268858"/>
                  <a:gd name="connsiteY43" fmla="*/ 1676673 h 1676542"/>
                  <a:gd name="connsiteX44" fmla="*/ 1214349 w 1268858"/>
                  <a:gd name="connsiteY44" fmla="*/ 1676215 h 1676542"/>
                  <a:gd name="connsiteX45" fmla="*/ 1212516 w 1268858"/>
                  <a:gd name="connsiteY45" fmla="*/ 1674383 h 1676542"/>
                  <a:gd name="connsiteX46" fmla="*/ 1218471 w 1268858"/>
                  <a:gd name="connsiteY46" fmla="*/ 1514058 h 1676542"/>
                  <a:gd name="connsiteX47" fmla="*/ 1208852 w 1268858"/>
                  <a:gd name="connsiteY47" fmla="*/ 1410533 h 1676542"/>
                  <a:gd name="connsiteX48" fmla="*/ 1198316 w 1268858"/>
                  <a:gd name="connsiteY48" fmla="*/ 1388088 h 1676542"/>
                  <a:gd name="connsiteX49" fmla="*/ 1176787 w 1268858"/>
                  <a:gd name="connsiteY49" fmla="*/ 1353733 h 1676542"/>
                  <a:gd name="connsiteX50" fmla="*/ 1198316 w 1268858"/>
                  <a:gd name="connsiteY50" fmla="*/ 1358313 h 1676542"/>
                  <a:gd name="connsiteX51" fmla="*/ 1176328 w 1268858"/>
                  <a:gd name="connsiteY51" fmla="*/ 1272654 h 1676542"/>
                  <a:gd name="connsiteX52" fmla="*/ 1164419 w 1268858"/>
                  <a:gd name="connsiteY52" fmla="*/ 1264409 h 1676542"/>
                  <a:gd name="connsiteX53" fmla="*/ 1083798 w 1268858"/>
                  <a:gd name="connsiteY53" fmla="*/ 1239673 h 1676542"/>
                  <a:gd name="connsiteX54" fmla="*/ 862549 w 1268858"/>
                  <a:gd name="connsiteY54" fmla="*/ 1192033 h 1676542"/>
                  <a:gd name="connsiteX55" fmla="*/ 125970 w 1268858"/>
                  <a:gd name="connsiteY55" fmla="*/ 1036747 h 1676542"/>
                  <a:gd name="connsiteX56" fmla="*/ 16491 w 1268858"/>
                  <a:gd name="connsiteY56" fmla="*/ 1013843 h 1676542"/>
                  <a:gd name="connsiteX57" fmla="*/ 0 w 1268858"/>
                  <a:gd name="connsiteY57" fmla="*/ 1006972 h 1676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268858" h="1676542">
                    <a:moveTo>
                      <a:pt x="0" y="1006972"/>
                    </a:moveTo>
                    <a:cubicBezTo>
                      <a:pt x="458" y="1000559"/>
                      <a:pt x="6413" y="1000101"/>
                      <a:pt x="10536" y="997353"/>
                    </a:cubicBezTo>
                    <a:cubicBezTo>
                      <a:pt x="368290" y="784807"/>
                      <a:pt x="831859" y="879628"/>
                      <a:pt x="1076469" y="1216311"/>
                    </a:cubicBezTo>
                    <a:cubicBezTo>
                      <a:pt x="1082424" y="1224556"/>
                      <a:pt x="1089295" y="1228679"/>
                      <a:pt x="1099372" y="1230053"/>
                    </a:cubicBezTo>
                    <a:cubicBezTo>
                      <a:pt x="1122734" y="1233718"/>
                      <a:pt x="1145180" y="1241505"/>
                      <a:pt x="1169457" y="1252957"/>
                    </a:cubicBezTo>
                    <a:cubicBezTo>
                      <a:pt x="1154799" y="1206692"/>
                      <a:pt x="1137850" y="1165007"/>
                      <a:pt x="1116779" y="1124697"/>
                    </a:cubicBezTo>
                    <a:cubicBezTo>
                      <a:pt x="1077843" y="1050947"/>
                      <a:pt x="1027913" y="987275"/>
                      <a:pt x="953706" y="945591"/>
                    </a:cubicBezTo>
                    <a:cubicBezTo>
                      <a:pt x="940422" y="937803"/>
                      <a:pt x="937673" y="928184"/>
                      <a:pt x="944544" y="913984"/>
                    </a:cubicBezTo>
                    <a:cubicBezTo>
                      <a:pt x="948209" y="906654"/>
                      <a:pt x="945002" y="904822"/>
                      <a:pt x="940880" y="901158"/>
                    </a:cubicBezTo>
                    <a:cubicBezTo>
                      <a:pt x="920724" y="884667"/>
                      <a:pt x="898279" y="871383"/>
                      <a:pt x="875833" y="859473"/>
                    </a:cubicBezTo>
                    <a:cubicBezTo>
                      <a:pt x="859801" y="851228"/>
                      <a:pt x="839188" y="852602"/>
                      <a:pt x="820865" y="848937"/>
                    </a:cubicBezTo>
                    <a:cubicBezTo>
                      <a:pt x="496550" y="785724"/>
                      <a:pt x="237739" y="520958"/>
                      <a:pt x="182771" y="195727"/>
                    </a:cubicBezTo>
                    <a:cubicBezTo>
                      <a:pt x="172235" y="134804"/>
                      <a:pt x="168570" y="73422"/>
                      <a:pt x="171777" y="11582"/>
                    </a:cubicBezTo>
                    <a:cubicBezTo>
                      <a:pt x="172235" y="7001"/>
                      <a:pt x="168112" y="-3992"/>
                      <a:pt x="180938" y="1505"/>
                    </a:cubicBezTo>
                    <a:cubicBezTo>
                      <a:pt x="195139" y="23950"/>
                      <a:pt x="213461" y="42731"/>
                      <a:pt x="229952" y="62886"/>
                    </a:cubicBezTo>
                    <a:cubicBezTo>
                      <a:pt x="294540" y="142133"/>
                      <a:pt x="360503" y="220463"/>
                      <a:pt x="425549" y="299251"/>
                    </a:cubicBezTo>
                    <a:cubicBezTo>
                      <a:pt x="495634" y="383995"/>
                      <a:pt x="566177" y="468738"/>
                      <a:pt x="636720" y="553481"/>
                    </a:cubicBezTo>
                    <a:cubicBezTo>
                      <a:pt x="705431" y="636392"/>
                      <a:pt x="774600" y="718845"/>
                      <a:pt x="842852" y="802214"/>
                    </a:cubicBezTo>
                    <a:cubicBezTo>
                      <a:pt x="854304" y="815956"/>
                      <a:pt x="865298" y="829698"/>
                      <a:pt x="877666" y="842983"/>
                    </a:cubicBezTo>
                    <a:cubicBezTo>
                      <a:pt x="885453" y="834737"/>
                      <a:pt x="874001" y="821453"/>
                      <a:pt x="886369" y="815498"/>
                    </a:cubicBezTo>
                    <a:cubicBezTo>
                      <a:pt x="880414" y="843899"/>
                      <a:pt x="895530" y="856725"/>
                      <a:pt x="917976" y="871383"/>
                    </a:cubicBezTo>
                    <a:cubicBezTo>
                      <a:pt x="945002" y="888332"/>
                      <a:pt x="973861" y="901158"/>
                      <a:pt x="1003177" y="916732"/>
                    </a:cubicBezTo>
                    <a:cubicBezTo>
                      <a:pt x="994932" y="894745"/>
                      <a:pt x="988519" y="873215"/>
                      <a:pt x="987145" y="850312"/>
                    </a:cubicBezTo>
                    <a:cubicBezTo>
                      <a:pt x="986687" y="842983"/>
                      <a:pt x="984396" y="834737"/>
                      <a:pt x="986687" y="828324"/>
                    </a:cubicBezTo>
                    <a:cubicBezTo>
                      <a:pt x="992184" y="810001"/>
                      <a:pt x="983022" y="796717"/>
                      <a:pt x="974777" y="782059"/>
                    </a:cubicBezTo>
                    <a:cubicBezTo>
                      <a:pt x="856594" y="571346"/>
                      <a:pt x="908815" y="306122"/>
                      <a:pt x="1097998" y="157707"/>
                    </a:cubicBezTo>
                    <a:cubicBezTo>
                      <a:pt x="1101205" y="155417"/>
                      <a:pt x="1104411" y="153584"/>
                      <a:pt x="1107618" y="151752"/>
                    </a:cubicBezTo>
                    <a:cubicBezTo>
                      <a:pt x="1112199" y="158623"/>
                      <a:pt x="1110366" y="165952"/>
                      <a:pt x="1109450" y="173282"/>
                    </a:cubicBezTo>
                    <a:cubicBezTo>
                      <a:pt x="1086546" y="307038"/>
                      <a:pt x="1063185" y="440337"/>
                      <a:pt x="1040281" y="574094"/>
                    </a:cubicBezTo>
                    <a:cubicBezTo>
                      <a:pt x="1027913" y="645554"/>
                      <a:pt x="1015545" y="717013"/>
                      <a:pt x="1003635" y="788472"/>
                    </a:cubicBezTo>
                    <a:cubicBezTo>
                      <a:pt x="1002719" y="794427"/>
                      <a:pt x="1001803" y="800382"/>
                      <a:pt x="1003177" y="806337"/>
                    </a:cubicBezTo>
                    <a:cubicBezTo>
                      <a:pt x="1001345" y="834279"/>
                      <a:pt x="1003177" y="861763"/>
                      <a:pt x="1010965" y="888790"/>
                    </a:cubicBezTo>
                    <a:cubicBezTo>
                      <a:pt x="1017836" y="912151"/>
                      <a:pt x="1028371" y="932764"/>
                      <a:pt x="1048068" y="948339"/>
                    </a:cubicBezTo>
                    <a:cubicBezTo>
                      <a:pt x="1056772" y="955210"/>
                      <a:pt x="1062727" y="955210"/>
                      <a:pt x="1067766" y="944216"/>
                    </a:cubicBezTo>
                    <a:cubicBezTo>
                      <a:pt x="1070056" y="939178"/>
                      <a:pt x="1072804" y="934597"/>
                      <a:pt x="1076011" y="930016"/>
                    </a:cubicBezTo>
                    <a:cubicBezTo>
                      <a:pt x="1079217" y="925893"/>
                      <a:pt x="1081050" y="919022"/>
                      <a:pt x="1087463" y="919939"/>
                    </a:cubicBezTo>
                    <a:cubicBezTo>
                      <a:pt x="1094334" y="920855"/>
                      <a:pt x="1093418" y="928184"/>
                      <a:pt x="1094334" y="933223"/>
                    </a:cubicBezTo>
                    <a:cubicBezTo>
                      <a:pt x="1096624" y="947423"/>
                      <a:pt x="1098914" y="961623"/>
                      <a:pt x="1100289" y="975823"/>
                    </a:cubicBezTo>
                    <a:cubicBezTo>
                      <a:pt x="1101663" y="993230"/>
                      <a:pt x="1106244" y="1009263"/>
                      <a:pt x="1117237" y="1023921"/>
                    </a:cubicBezTo>
                    <a:cubicBezTo>
                      <a:pt x="1173122" y="1099503"/>
                      <a:pt x="1208852" y="1185162"/>
                      <a:pt x="1233587" y="1274944"/>
                    </a:cubicBezTo>
                    <a:cubicBezTo>
                      <a:pt x="1254201" y="1349610"/>
                      <a:pt x="1267943" y="1425650"/>
                      <a:pt x="1270691" y="1503522"/>
                    </a:cubicBezTo>
                    <a:cubicBezTo>
                      <a:pt x="1272524" y="1554826"/>
                      <a:pt x="1272066" y="1605672"/>
                      <a:pt x="1267027" y="1656518"/>
                    </a:cubicBezTo>
                    <a:cubicBezTo>
                      <a:pt x="1266569" y="1662473"/>
                      <a:pt x="1266111" y="1668428"/>
                      <a:pt x="1262446" y="1673467"/>
                    </a:cubicBezTo>
                    <a:cubicBezTo>
                      <a:pt x="1261530" y="1674841"/>
                      <a:pt x="1260156" y="1675757"/>
                      <a:pt x="1258323" y="1676673"/>
                    </a:cubicBezTo>
                    <a:cubicBezTo>
                      <a:pt x="1243665" y="1678964"/>
                      <a:pt x="1229007" y="1679880"/>
                      <a:pt x="1214349" y="1676215"/>
                    </a:cubicBezTo>
                    <a:cubicBezTo>
                      <a:pt x="1213890" y="1675757"/>
                      <a:pt x="1212974" y="1674841"/>
                      <a:pt x="1212516" y="1674383"/>
                    </a:cubicBezTo>
                    <a:cubicBezTo>
                      <a:pt x="1218471" y="1621247"/>
                      <a:pt x="1220762" y="1567652"/>
                      <a:pt x="1218471" y="1514058"/>
                    </a:cubicBezTo>
                    <a:cubicBezTo>
                      <a:pt x="1217097" y="1479244"/>
                      <a:pt x="1212974" y="1444889"/>
                      <a:pt x="1208852" y="1410533"/>
                    </a:cubicBezTo>
                    <a:cubicBezTo>
                      <a:pt x="1207477" y="1401830"/>
                      <a:pt x="1202439" y="1394959"/>
                      <a:pt x="1198316" y="1388088"/>
                    </a:cubicBezTo>
                    <a:cubicBezTo>
                      <a:pt x="1191445" y="1376636"/>
                      <a:pt x="1184116" y="1365184"/>
                      <a:pt x="1176787" y="1353733"/>
                    </a:cubicBezTo>
                    <a:cubicBezTo>
                      <a:pt x="1184574" y="1351900"/>
                      <a:pt x="1190071" y="1358313"/>
                      <a:pt x="1198316" y="1358313"/>
                    </a:cubicBezTo>
                    <a:cubicBezTo>
                      <a:pt x="1193277" y="1328997"/>
                      <a:pt x="1185490" y="1300596"/>
                      <a:pt x="1176328" y="1272654"/>
                    </a:cubicBezTo>
                    <a:cubicBezTo>
                      <a:pt x="1174496" y="1267615"/>
                      <a:pt x="1168999" y="1266241"/>
                      <a:pt x="1164419" y="1264409"/>
                    </a:cubicBezTo>
                    <a:cubicBezTo>
                      <a:pt x="1139225" y="1251583"/>
                      <a:pt x="1111740" y="1244253"/>
                      <a:pt x="1083798" y="1239673"/>
                    </a:cubicBezTo>
                    <a:cubicBezTo>
                      <a:pt x="1010507" y="1222266"/>
                      <a:pt x="936299" y="1207608"/>
                      <a:pt x="862549" y="1192033"/>
                    </a:cubicBezTo>
                    <a:cubicBezTo>
                      <a:pt x="616107" y="1139813"/>
                      <a:pt x="371038" y="1088051"/>
                      <a:pt x="125970" y="1036747"/>
                    </a:cubicBezTo>
                    <a:cubicBezTo>
                      <a:pt x="89324" y="1028960"/>
                      <a:pt x="53136" y="1021631"/>
                      <a:pt x="16491" y="1013843"/>
                    </a:cubicBezTo>
                    <a:cubicBezTo>
                      <a:pt x="10536" y="1012011"/>
                      <a:pt x="5039" y="1010637"/>
                      <a:pt x="0" y="10069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75">
                <a:extLst>
                  <a:ext uri="{FF2B5EF4-FFF2-40B4-BE49-F238E27FC236}">
                    <a16:creationId xmlns:a16="http://schemas.microsoft.com/office/drawing/2014/main" id="{4E478D4C-2B88-4DD6-B0B5-21694159BE80}"/>
                  </a:ext>
                </a:extLst>
              </p:cNvPr>
              <p:cNvSpPr/>
              <p:nvPr/>
            </p:nvSpPr>
            <p:spPr>
              <a:xfrm>
                <a:off x="4649538" y="2419787"/>
                <a:ext cx="936324" cy="1124805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76">
                <a:extLst>
                  <a:ext uri="{FF2B5EF4-FFF2-40B4-BE49-F238E27FC236}">
                    <a16:creationId xmlns:a16="http://schemas.microsoft.com/office/drawing/2014/main" id="{22E2D12C-9709-4D52-ADA8-66B10334C819}"/>
                  </a:ext>
                </a:extLst>
              </p:cNvPr>
              <p:cNvSpPr/>
              <p:nvPr/>
            </p:nvSpPr>
            <p:spPr>
              <a:xfrm>
                <a:off x="4414182" y="3754353"/>
                <a:ext cx="1434886" cy="462082"/>
              </a:xfrm>
              <a:custGeom>
                <a:avLst/>
                <a:gdLst>
                  <a:gd name="connsiteX0" fmla="*/ 0 w 1081049"/>
                  <a:gd name="connsiteY0" fmla="*/ 0 h 348134"/>
                  <a:gd name="connsiteX1" fmla="*/ 92989 w 1081049"/>
                  <a:gd name="connsiteY1" fmla="*/ 18323 h 348134"/>
                  <a:gd name="connsiteX2" fmla="*/ 317444 w 1081049"/>
                  <a:gd name="connsiteY2" fmla="*/ 65504 h 348134"/>
                  <a:gd name="connsiteX3" fmla="*/ 547396 w 1081049"/>
                  <a:gd name="connsiteY3" fmla="*/ 114060 h 348134"/>
                  <a:gd name="connsiteX4" fmla="*/ 812161 w 1081049"/>
                  <a:gd name="connsiteY4" fmla="*/ 169945 h 348134"/>
                  <a:gd name="connsiteX5" fmla="*/ 1058146 w 1081049"/>
                  <a:gd name="connsiteY5" fmla="*/ 222165 h 348134"/>
                  <a:gd name="connsiteX6" fmla="*/ 1082882 w 1081049"/>
                  <a:gd name="connsiteY6" fmla="*/ 232242 h 348134"/>
                  <a:gd name="connsiteX7" fmla="*/ 589538 w 1081049"/>
                  <a:gd name="connsiteY7" fmla="*/ 344928 h 348134"/>
                  <a:gd name="connsiteX8" fmla="*/ 10078 w 1081049"/>
                  <a:gd name="connsiteY8" fmla="*/ 16033 h 348134"/>
                  <a:gd name="connsiteX9" fmla="*/ 0 w 1081049"/>
                  <a:gd name="connsiteY9" fmla="*/ 0 h 3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81049" h="348134">
                    <a:moveTo>
                      <a:pt x="0" y="0"/>
                    </a:moveTo>
                    <a:cubicBezTo>
                      <a:pt x="31607" y="3665"/>
                      <a:pt x="61840" y="11910"/>
                      <a:pt x="92989" y="18323"/>
                    </a:cubicBezTo>
                    <a:cubicBezTo>
                      <a:pt x="167654" y="33439"/>
                      <a:pt x="242778" y="49472"/>
                      <a:pt x="317444" y="65504"/>
                    </a:cubicBezTo>
                    <a:cubicBezTo>
                      <a:pt x="393942" y="81537"/>
                      <a:pt x="470898" y="98027"/>
                      <a:pt x="547396" y="114060"/>
                    </a:cubicBezTo>
                    <a:cubicBezTo>
                      <a:pt x="635804" y="132841"/>
                      <a:pt x="723754" y="151164"/>
                      <a:pt x="812161" y="169945"/>
                    </a:cubicBezTo>
                    <a:cubicBezTo>
                      <a:pt x="894156" y="187351"/>
                      <a:pt x="976151" y="204300"/>
                      <a:pt x="1058146" y="222165"/>
                    </a:cubicBezTo>
                    <a:cubicBezTo>
                      <a:pt x="1066849" y="223997"/>
                      <a:pt x="1077843" y="220791"/>
                      <a:pt x="1082882" y="232242"/>
                    </a:cubicBezTo>
                    <a:cubicBezTo>
                      <a:pt x="930802" y="323399"/>
                      <a:pt x="765896" y="362793"/>
                      <a:pt x="589538" y="344928"/>
                    </a:cubicBezTo>
                    <a:cubicBezTo>
                      <a:pt x="348593" y="320192"/>
                      <a:pt x="155744" y="209339"/>
                      <a:pt x="10078" y="16033"/>
                    </a:cubicBezTo>
                    <a:cubicBezTo>
                      <a:pt x="6413" y="10994"/>
                      <a:pt x="458" y="7329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77">
                <a:extLst>
                  <a:ext uri="{FF2B5EF4-FFF2-40B4-BE49-F238E27FC236}">
                    <a16:creationId xmlns:a16="http://schemas.microsoft.com/office/drawing/2014/main" id="{1ED11F03-A47B-4D97-9F46-40C39911E094}"/>
                  </a:ext>
                </a:extLst>
              </p:cNvPr>
              <p:cNvSpPr/>
              <p:nvPr/>
            </p:nvSpPr>
            <p:spPr>
              <a:xfrm>
                <a:off x="5736242" y="2619213"/>
                <a:ext cx="255361" cy="869444"/>
              </a:xfrm>
              <a:custGeom>
                <a:avLst/>
                <a:gdLst>
                  <a:gd name="connsiteX0" fmla="*/ 3925 w 192390"/>
                  <a:gd name="connsiteY0" fmla="*/ 655959 h 655042"/>
                  <a:gd name="connsiteX1" fmla="*/ 719 w 192390"/>
                  <a:gd name="connsiteY1" fmla="*/ 642217 h 655042"/>
                  <a:gd name="connsiteX2" fmla="*/ 32326 w 192390"/>
                  <a:gd name="connsiteY2" fmla="*/ 463111 h 655042"/>
                  <a:gd name="connsiteX3" fmla="*/ 66223 w 192390"/>
                  <a:gd name="connsiteY3" fmla="*/ 262017 h 655042"/>
                  <a:gd name="connsiteX4" fmla="*/ 103785 w 192390"/>
                  <a:gd name="connsiteY4" fmla="*/ 48098 h 655042"/>
                  <a:gd name="connsiteX5" fmla="*/ 110656 w 192390"/>
                  <a:gd name="connsiteY5" fmla="*/ 0 h 655042"/>
                  <a:gd name="connsiteX6" fmla="*/ 117069 w 192390"/>
                  <a:gd name="connsiteY6" fmla="*/ 7787 h 655042"/>
                  <a:gd name="connsiteX7" fmla="*/ 190360 w 192390"/>
                  <a:gd name="connsiteY7" fmla="*/ 207048 h 655042"/>
                  <a:gd name="connsiteX8" fmla="*/ 188070 w 192390"/>
                  <a:gd name="connsiteY8" fmla="*/ 342638 h 655042"/>
                  <a:gd name="connsiteX9" fmla="*/ 189902 w 192390"/>
                  <a:gd name="connsiteY9" fmla="*/ 356838 h 655042"/>
                  <a:gd name="connsiteX10" fmla="*/ 18125 w 192390"/>
                  <a:gd name="connsiteY10" fmla="*/ 650004 h 655042"/>
                  <a:gd name="connsiteX11" fmla="*/ 3925 w 192390"/>
                  <a:gd name="connsiteY11" fmla="*/ 655959 h 655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390" h="655042">
                    <a:moveTo>
                      <a:pt x="3925" y="655959"/>
                    </a:moveTo>
                    <a:cubicBezTo>
                      <a:pt x="-1114" y="652294"/>
                      <a:pt x="-197" y="646797"/>
                      <a:pt x="719" y="642217"/>
                    </a:cubicBezTo>
                    <a:cubicBezTo>
                      <a:pt x="11254" y="582667"/>
                      <a:pt x="21790" y="523118"/>
                      <a:pt x="32326" y="463111"/>
                    </a:cubicBezTo>
                    <a:cubicBezTo>
                      <a:pt x="43777" y="396232"/>
                      <a:pt x="54771" y="328896"/>
                      <a:pt x="66223" y="262017"/>
                    </a:cubicBezTo>
                    <a:cubicBezTo>
                      <a:pt x="78591" y="190558"/>
                      <a:pt x="91417" y="119557"/>
                      <a:pt x="103785" y="48098"/>
                    </a:cubicBezTo>
                    <a:cubicBezTo>
                      <a:pt x="106533" y="32065"/>
                      <a:pt x="108366" y="16033"/>
                      <a:pt x="110656" y="0"/>
                    </a:cubicBezTo>
                    <a:cubicBezTo>
                      <a:pt x="115695" y="458"/>
                      <a:pt x="116153" y="4123"/>
                      <a:pt x="117069" y="7787"/>
                    </a:cubicBezTo>
                    <a:cubicBezTo>
                      <a:pt x="158295" y="68253"/>
                      <a:pt x="180283" y="135589"/>
                      <a:pt x="190360" y="207048"/>
                    </a:cubicBezTo>
                    <a:cubicBezTo>
                      <a:pt x="196773" y="251939"/>
                      <a:pt x="196773" y="297289"/>
                      <a:pt x="188070" y="342638"/>
                    </a:cubicBezTo>
                    <a:cubicBezTo>
                      <a:pt x="191277" y="347218"/>
                      <a:pt x="190819" y="351799"/>
                      <a:pt x="189902" y="356838"/>
                    </a:cubicBezTo>
                    <a:cubicBezTo>
                      <a:pt x="167915" y="475020"/>
                      <a:pt x="110656" y="573048"/>
                      <a:pt x="18125" y="650004"/>
                    </a:cubicBezTo>
                    <a:cubicBezTo>
                      <a:pt x="14461" y="653210"/>
                      <a:pt x="10338" y="657333"/>
                      <a:pt x="3925" y="65595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1" name="Group 63">
              <a:extLst>
                <a:ext uri="{FF2B5EF4-FFF2-40B4-BE49-F238E27FC236}">
                  <a16:creationId xmlns:a16="http://schemas.microsoft.com/office/drawing/2014/main" id="{ECE49D1F-261E-43C2-B3BC-92F798F4199E}"/>
                </a:ext>
              </a:extLst>
            </p:cNvPr>
            <p:cNvGrpSpPr/>
            <p:nvPr/>
          </p:nvGrpSpPr>
          <p:grpSpPr>
            <a:xfrm>
              <a:off x="9787428" y="3649622"/>
              <a:ext cx="1362662" cy="1879040"/>
              <a:chOff x="5900141" y="1459144"/>
              <a:chExt cx="2310409" cy="3185932"/>
            </a:xfrm>
          </p:grpSpPr>
          <p:sp>
            <p:nvSpPr>
              <p:cNvPr id="77" name="Freeform: Shape 69">
                <a:extLst>
                  <a:ext uri="{FF2B5EF4-FFF2-40B4-BE49-F238E27FC236}">
                    <a16:creationId xmlns:a16="http://schemas.microsoft.com/office/drawing/2014/main" id="{84146CBA-6DF8-403F-94A8-444D6BE94BA7}"/>
                  </a:ext>
                </a:extLst>
              </p:cNvPr>
              <p:cNvSpPr/>
              <p:nvPr/>
            </p:nvSpPr>
            <p:spPr>
              <a:xfrm>
                <a:off x="6793296" y="2856334"/>
                <a:ext cx="1416645" cy="510722"/>
              </a:xfrm>
              <a:custGeom>
                <a:avLst/>
                <a:gdLst>
                  <a:gd name="connsiteX0" fmla="*/ 76956 w 1067307"/>
                  <a:gd name="connsiteY0" fmla="*/ 336683 h 384780"/>
                  <a:gd name="connsiteX1" fmla="*/ 5039 w 1067307"/>
                  <a:gd name="connsiteY1" fmla="*/ 304618 h 384780"/>
                  <a:gd name="connsiteX2" fmla="*/ 0 w 1067307"/>
                  <a:gd name="connsiteY2" fmla="*/ 297747 h 384780"/>
                  <a:gd name="connsiteX3" fmla="*/ 32981 w 1067307"/>
                  <a:gd name="connsiteY3" fmla="*/ 284004 h 384780"/>
                  <a:gd name="connsiteX4" fmla="*/ 496092 w 1067307"/>
                  <a:gd name="connsiteY4" fmla="*/ 156202 h 384780"/>
                  <a:gd name="connsiteX5" fmla="*/ 862091 w 1067307"/>
                  <a:gd name="connsiteY5" fmla="*/ 55885 h 384780"/>
                  <a:gd name="connsiteX6" fmla="*/ 1059062 w 1067307"/>
                  <a:gd name="connsiteY6" fmla="*/ 916 h 384780"/>
                  <a:gd name="connsiteX7" fmla="*/ 1067766 w 1067307"/>
                  <a:gd name="connsiteY7" fmla="*/ 0 h 384780"/>
                  <a:gd name="connsiteX8" fmla="*/ 945460 w 1067307"/>
                  <a:gd name="connsiteY8" fmla="*/ 156661 h 384780"/>
                  <a:gd name="connsiteX9" fmla="*/ 453949 w 1067307"/>
                  <a:gd name="connsiteY9" fmla="*/ 386613 h 384780"/>
                  <a:gd name="connsiteX10" fmla="*/ 76956 w 1067307"/>
                  <a:gd name="connsiteY10" fmla="*/ 336683 h 3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7307" h="384780">
                    <a:moveTo>
                      <a:pt x="76956" y="336683"/>
                    </a:moveTo>
                    <a:cubicBezTo>
                      <a:pt x="52220" y="327521"/>
                      <a:pt x="27942" y="316986"/>
                      <a:pt x="5039" y="304618"/>
                    </a:cubicBezTo>
                    <a:cubicBezTo>
                      <a:pt x="2290" y="303244"/>
                      <a:pt x="458" y="300953"/>
                      <a:pt x="0" y="297747"/>
                    </a:cubicBezTo>
                    <a:cubicBezTo>
                      <a:pt x="8245" y="286295"/>
                      <a:pt x="21529" y="287211"/>
                      <a:pt x="32981" y="284004"/>
                    </a:cubicBezTo>
                    <a:cubicBezTo>
                      <a:pt x="187352" y="240946"/>
                      <a:pt x="341722" y="198345"/>
                      <a:pt x="496092" y="156202"/>
                    </a:cubicBezTo>
                    <a:cubicBezTo>
                      <a:pt x="617939" y="122763"/>
                      <a:pt x="740244" y="89782"/>
                      <a:pt x="862091" y="55885"/>
                    </a:cubicBezTo>
                    <a:cubicBezTo>
                      <a:pt x="928054" y="38020"/>
                      <a:pt x="993558" y="19239"/>
                      <a:pt x="1059062" y="916"/>
                    </a:cubicBezTo>
                    <a:cubicBezTo>
                      <a:pt x="1061811" y="0"/>
                      <a:pt x="1065017" y="0"/>
                      <a:pt x="1067766" y="0"/>
                    </a:cubicBezTo>
                    <a:cubicBezTo>
                      <a:pt x="1034784" y="58175"/>
                      <a:pt x="993100" y="109937"/>
                      <a:pt x="945460" y="156661"/>
                    </a:cubicBezTo>
                    <a:cubicBezTo>
                      <a:pt x="808497" y="290876"/>
                      <a:pt x="644049" y="366457"/>
                      <a:pt x="453949" y="386613"/>
                    </a:cubicBezTo>
                    <a:cubicBezTo>
                      <a:pt x="235449" y="402187"/>
                      <a:pt x="80621" y="337599"/>
                      <a:pt x="76956" y="336683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0">
                <a:extLst>
                  <a:ext uri="{FF2B5EF4-FFF2-40B4-BE49-F238E27FC236}">
                    <a16:creationId xmlns:a16="http://schemas.microsoft.com/office/drawing/2014/main" id="{28FA978D-6E33-4E94-B07A-461E6B603927}"/>
                  </a:ext>
                </a:extLst>
              </p:cNvPr>
              <p:cNvSpPr/>
              <p:nvPr/>
            </p:nvSpPr>
            <p:spPr>
              <a:xfrm>
                <a:off x="5900141" y="1459144"/>
                <a:ext cx="2310409" cy="3185932"/>
              </a:xfrm>
              <a:custGeom>
                <a:avLst/>
                <a:gdLst>
                  <a:gd name="connsiteX0" fmla="*/ 529989 w 1740672"/>
                  <a:gd name="connsiteY0" fmla="*/ 0 h 2400296"/>
                  <a:gd name="connsiteX1" fmla="*/ 533196 w 1740672"/>
                  <a:gd name="connsiteY1" fmla="*/ 5955 h 2400296"/>
                  <a:gd name="connsiteX2" fmla="*/ 535028 w 1740672"/>
                  <a:gd name="connsiteY2" fmla="*/ 26568 h 2400296"/>
                  <a:gd name="connsiteX3" fmla="*/ 535028 w 1740672"/>
                  <a:gd name="connsiteY3" fmla="*/ 1082424 h 2400296"/>
                  <a:gd name="connsiteX4" fmla="*/ 532280 w 1740672"/>
                  <a:gd name="connsiteY4" fmla="*/ 1111740 h 2400296"/>
                  <a:gd name="connsiteX5" fmla="*/ 547854 w 1740672"/>
                  <a:gd name="connsiteY5" fmla="*/ 1193277 h 2400296"/>
                  <a:gd name="connsiteX6" fmla="*/ 561138 w 1740672"/>
                  <a:gd name="connsiteY6" fmla="*/ 1242291 h 2400296"/>
                  <a:gd name="connsiteX7" fmla="*/ 599158 w 1740672"/>
                  <a:gd name="connsiteY7" fmla="*/ 1193735 h 2400296"/>
                  <a:gd name="connsiteX8" fmla="*/ 632139 w 1740672"/>
                  <a:gd name="connsiteY8" fmla="*/ 1151593 h 2400296"/>
                  <a:gd name="connsiteX9" fmla="*/ 661914 w 1740672"/>
                  <a:gd name="connsiteY9" fmla="*/ 1144263 h 2400296"/>
                  <a:gd name="connsiteX10" fmla="*/ 671991 w 1740672"/>
                  <a:gd name="connsiteY10" fmla="*/ 1178161 h 2400296"/>
                  <a:gd name="connsiteX11" fmla="*/ 663746 w 1740672"/>
                  <a:gd name="connsiteY11" fmla="*/ 1190529 h 2400296"/>
                  <a:gd name="connsiteX12" fmla="*/ 539609 w 1740672"/>
                  <a:gd name="connsiteY12" fmla="*/ 1352228 h 2400296"/>
                  <a:gd name="connsiteX13" fmla="*/ 530905 w 1740672"/>
                  <a:gd name="connsiteY13" fmla="*/ 1364596 h 2400296"/>
                  <a:gd name="connsiteX14" fmla="*/ 547396 w 1740672"/>
                  <a:gd name="connsiteY14" fmla="*/ 1361847 h 2400296"/>
                  <a:gd name="connsiteX15" fmla="*/ 655043 w 1740672"/>
                  <a:gd name="connsiteY15" fmla="*/ 1341692 h 2400296"/>
                  <a:gd name="connsiteX16" fmla="*/ 681153 w 1740672"/>
                  <a:gd name="connsiteY16" fmla="*/ 1326576 h 2400296"/>
                  <a:gd name="connsiteX17" fmla="*/ 1252827 w 1740672"/>
                  <a:gd name="connsiteY17" fmla="*/ 962867 h 2400296"/>
                  <a:gd name="connsiteX18" fmla="*/ 1734718 w 1740672"/>
                  <a:gd name="connsiteY18" fmla="*/ 1045778 h 2400296"/>
                  <a:gd name="connsiteX19" fmla="*/ 1744338 w 1740672"/>
                  <a:gd name="connsiteY19" fmla="*/ 1049443 h 2400296"/>
                  <a:gd name="connsiteX20" fmla="*/ 1744338 w 1740672"/>
                  <a:gd name="connsiteY20" fmla="*/ 1052649 h 2400296"/>
                  <a:gd name="connsiteX21" fmla="*/ 1743422 w 1740672"/>
                  <a:gd name="connsiteY21" fmla="*/ 1053565 h 2400296"/>
                  <a:gd name="connsiteX22" fmla="*/ 1742047 w 1740672"/>
                  <a:gd name="connsiteY22" fmla="*/ 1053107 h 2400296"/>
                  <a:gd name="connsiteX23" fmla="*/ 1724641 w 1740672"/>
                  <a:gd name="connsiteY23" fmla="*/ 1061352 h 2400296"/>
                  <a:gd name="connsiteX24" fmla="*/ 1357267 w 1740672"/>
                  <a:gd name="connsiteY24" fmla="*/ 1162586 h 2400296"/>
                  <a:gd name="connsiteX25" fmla="*/ 1068682 w 1740672"/>
                  <a:gd name="connsiteY25" fmla="*/ 1242291 h 2400296"/>
                  <a:gd name="connsiteX26" fmla="*/ 693979 w 1740672"/>
                  <a:gd name="connsiteY26" fmla="*/ 1345815 h 2400296"/>
                  <a:gd name="connsiteX27" fmla="*/ 676114 w 1740672"/>
                  <a:gd name="connsiteY27" fmla="*/ 1353144 h 2400296"/>
                  <a:gd name="connsiteX28" fmla="*/ 629849 w 1740672"/>
                  <a:gd name="connsiteY28" fmla="*/ 1360931 h 2400296"/>
                  <a:gd name="connsiteX29" fmla="*/ 527241 w 1740672"/>
                  <a:gd name="connsiteY29" fmla="*/ 1385667 h 2400296"/>
                  <a:gd name="connsiteX30" fmla="*/ 516705 w 1740672"/>
                  <a:gd name="connsiteY30" fmla="*/ 1393454 h 2400296"/>
                  <a:gd name="connsiteX31" fmla="*/ 429213 w 1740672"/>
                  <a:gd name="connsiteY31" fmla="*/ 1521257 h 2400296"/>
                  <a:gd name="connsiteX32" fmla="*/ 510292 w 1740672"/>
                  <a:gd name="connsiteY32" fmla="*/ 1509347 h 2400296"/>
                  <a:gd name="connsiteX33" fmla="*/ 522202 w 1740672"/>
                  <a:gd name="connsiteY33" fmla="*/ 1503850 h 2400296"/>
                  <a:gd name="connsiteX34" fmla="*/ 767270 w 1740672"/>
                  <a:gd name="connsiteY34" fmla="*/ 1387958 h 2400296"/>
                  <a:gd name="connsiteX35" fmla="*/ 1080592 w 1740672"/>
                  <a:gd name="connsiteY35" fmla="*/ 1444300 h 2400296"/>
                  <a:gd name="connsiteX36" fmla="*/ 1167167 w 1740672"/>
                  <a:gd name="connsiteY36" fmla="*/ 1506140 h 2400296"/>
                  <a:gd name="connsiteX37" fmla="*/ 1182742 w 1740672"/>
                  <a:gd name="connsiteY37" fmla="*/ 1521715 h 2400296"/>
                  <a:gd name="connsiteX38" fmla="*/ 1168999 w 1740672"/>
                  <a:gd name="connsiteY38" fmla="*/ 1523547 h 2400296"/>
                  <a:gd name="connsiteX39" fmla="*/ 1074637 w 1740672"/>
                  <a:gd name="connsiteY39" fmla="*/ 1525837 h 2400296"/>
                  <a:gd name="connsiteX40" fmla="*/ 1049443 w 1740672"/>
                  <a:gd name="connsiteY40" fmla="*/ 1527211 h 2400296"/>
                  <a:gd name="connsiteX41" fmla="*/ 821323 w 1740672"/>
                  <a:gd name="connsiteY41" fmla="*/ 1527211 h 2400296"/>
                  <a:gd name="connsiteX42" fmla="*/ 529531 w 1740672"/>
                  <a:gd name="connsiteY42" fmla="*/ 1524005 h 2400296"/>
                  <a:gd name="connsiteX43" fmla="*/ 516247 w 1740672"/>
                  <a:gd name="connsiteY43" fmla="*/ 1523547 h 2400296"/>
                  <a:gd name="connsiteX44" fmla="*/ 485556 w 1740672"/>
                  <a:gd name="connsiteY44" fmla="*/ 1525837 h 2400296"/>
                  <a:gd name="connsiteX45" fmla="*/ 416387 w 1740672"/>
                  <a:gd name="connsiteY45" fmla="*/ 1542786 h 2400296"/>
                  <a:gd name="connsiteX46" fmla="*/ 404935 w 1740672"/>
                  <a:gd name="connsiteY46" fmla="*/ 1553322 h 2400296"/>
                  <a:gd name="connsiteX47" fmla="*/ 259727 w 1740672"/>
                  <a:gd name="connsiteY47" fmla="*/ 1858397 h 2400296"/>
                  <a:gd name="connsiteX48" fmla="*/ 272095 w 1740672"/>
                  <a:gd name="connsiteY48" fmla="*/ 1875346 h 2400296"/>
                  <a:gd name="connsiteX49" fmla="*/ 298663 w 1740672"/>
                  <a:gd name="connsiteY49" fmla="*/ 1876262 h 2400296"/>
                  <a:gd name="connsiteX50" fmla="*/ 301869 w 1740672"/>
                  <a:gd name="connsiteY50" fmla="*/ 1877636 h 2400296"/>
                  <a:gd name="connsiteX51" fmla="*/ 250107 w 1740672"/>
                  <a:gd name="connsiteY51" fmla="*/ 1914740 h 2400296"/>
                  <a:gd name="connsiteX52" fmla="*/ 238197 w 1740672"/>
                  <a:gd name="connsiteY52" fmla="*/ 1930773 h 2400296"/>
                  <a:gd name="connsiteX53" fmla="*/ 206590 w 1740672"/>
                  <a:gd name="connsiteY53" fmla="*/ 2211113 h 2400296"/>
                  <a:gd name="connsiteX54" fmla="*/ 207965 w 1740672"/>
                  <a:gd name="connsiteY54" fmla="*/ 2215235 h 2400296"/>
                  <a:gd name="connsiteX55" fmla="*/ 244610 w 1740672"/>
                  <a:gd name="connsiteY55" fmla="*/ 2193248 h 2400296"/>
                  <a:gd name="connsiteX56" fmla="*/ 213003 w 1740672"/>
                  <a:gd name="connsiteY56" fmla="*/ 2275243 h 2400296"/>
                  <a:gd name="connsiteX57" fmla="*/ 207049 w 1740672"/>
                  <a:gd name="connsiteY57" fmla="*/ 2310056 h 2400296"/>
                  <a:gd name="connsiteX58" fmla="*/ 208423 w 1740672"/>
                  <a:gd name="connsiteY58" fmla="*/ 2393425 h 2400296"/>
                  <a:gd name="connsiteX59" fmla="*/ 197887 w 1740672"/>
                  <a:gd name="connsiteY59" fmla="*/ 2402587 h 2400296"/>
                  <a:gd name="connsiteX60" fmla="*/ 162616 w 1740672"/>
                  <a:gd name="connsiteY60" fmla="*/ 2401670 h 2400296"/>
                  <a:gd name="connsiteX61" fmla="*/ 158493 w 1740672"/>
                  <a:gd name="connsiteY61" fmla="*/ 2398922 h 2400296"/>
                  <a:gd name="connsiteX62" fmla="*/ 155744 w 1740672"/>
                  <a:gd name="connsiteY62" fmla="*/ 2387470 h 2400296"/>
                  <a:gd name="connsiteX63" fmla="*/ 152538 w 1740672"/>
                  <a:gd name="connsiteY63" fmla="*/ 2183628 h 2400296"/>
                  <a:gd name="connsiteX64" fmla="*/ 208881 w 1740672"/>
                  <a:gd name="connsiteY64" fmla="*/ 1846946 h 2400296"/>
                  <a:gd name="connsiteX65" fmla="*/ 301411 w 1740672"/>
                  <a:gd name="connsiteY65" fmla="*/ 1630736 h 2400296"/>
                  <a:gd name="connsiteX66" fmla="*/ 305076 w 1740672"/>
                  <a:gd name="connsiteY66" fmla="*/ 1595006 h 2400296"/>
                  <a:gd name="connsiteX67" fmla="*/ 290876 w 1740672"/>
                  <a:gd name="connsiteY67" fmla="*/ 1528128 h 2400296"/>
                  <a:gd name="connsiteX68" fmla="*/ 278508 w 1740672"/>
                  <a:gd name="connsiteY68" fmla="*/ 1505224 h 2400296"/>
                  <a:gd name="connsiteX69" fmla="*/ 127802 w 1740672"/>
                  <a:gd name="connsiteY69" fmla="*/ 1332989 h 2400296"/>
                  <a:gd name="connsiteX70" fmla="*/ 65046 w 1740672"/>
                  <a:gd name="connsiteY70" fmla="*/ 1218013 h 2400296"/>
                  <a:gd name="connsiteX71" fmla="*/ 0 w 1740672"/>
                  <a:gd name="connsiteY71" fmla="*/ 870336 h 2400296"/>
                  <a:gd name="connsiteX72" fmla="*/ 149790 w 1740672"/>
                  <a:gd name="connsiteY72" fmla="*/ 418678 h 2400296"/>
                  <a:gd name="connsiteX73" fmla="*/ 161699 w 1740672"/>
                  <a:gd name="connsiteY73" fmla="*/ 410890 h 2400296"/>
                  <a:gd name="connsiteX74" fmla="*/ 178190 w 1740672"/>
                  <a:gd name="connsiteY74" fmla="*/ 534570 h 2400296"/>
                  <a:gd name="connsiteX75" fmla="*/ 259269 w 1740672"/>
                  <a:gd name="connsiteY75" fmla="*/ 1182741 h 2400296"/>
                  <a:gd name="connsiteX76" fmla="*/ 297289 w 1740672"/>
                  <a:gd name="connsiteY76" fmla="*/ 1486901 h 2400296"/>
                  <a:gd name="connsiteX77" fmla="*/ 301869 w 1740672"/>
                  <a:gd name="connsiteY77" fmla="*/ 1502476 h 2400296"/>
                  <a:gd name="connsiteX78" fmla="*/ 310573 w 1740672"/>
                  <a:gd name="connsiteY78" fmla="*/ 1532250 h 2400296"/>
                  <a:gd name="connsiteX79" fmla="*/ 322483 w 1740672"/>
                  <a:gd name="connsiteY79" fmla="*/ 1587677 h 2400296"/>
                  <a:gd name="connsiteX80" fmla="*/ 352715 w 1740672"/>
                  <a:gd name="connsiteY80" fmla="*/ 1536831 h 2400296"/>
                  <a:gd name="connsiteX81" fmla="*/ 534570 w 1740672"/>
                  <a:gd name="connsiteY81" fmla="*/ 1275272 h 2400296"/>
                  <a:gd name="connsiteX82" fmla="*/ 542815 w 1740672"/>
                  <a:gd name="connsiteY82" fmla="*/ 1234045 h 2400296"/>
                  <a:gd name="connsiteX83" fmla="*/ 523576 w 1740672"/>
                  <a:gd name="connsiteY83" fmla="*/ 1148386 h 2400296"/>
                  <a:gd name="connsiteX84" fmla="*/ 490595 w 1740672"/>
                  <a:gd name="connsiteY84" fmla="*/ 1080133 h 2400296"/>
                  <a:gd name="connsiteX85" fmla="*/ 450743 w 1740672"/>
                  <a:gd name="connsiteY85" fmla="*/ 1026539 h 2400296"/>
                  <a:gd name="connsiteX86" fmla="*/ 306450 w 1740672"/>
                  <a:gd name="connsiteY86" fmla="*/ 553809 h 2400296"/>
                  <a:gd name="connsiteX87" fmla="*/ 522660 w 1740672"/>
                  <a:gd name="connsiteY87" fmla="*/ 9161 h 2400296"/>
                  <a:gd name="connsiteX88" fmla="*/ 527699 w 1740672"/>
                  <a:gd name="connsiteY88" fmla="*/ 2290 h 2400296"/>
                  <a:gd name="connsiteX89" fmla="*/ 529989 w 1740672"/>
                  <a:gd name="connsiteY89" fmla="*/ 0 h 2400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740672" h="2400296">
                    <a:moveTo>
                      <a:pt x="529989" y="0"/>
                    </a:moveTo>
                    <a:cubicBezTo>
                      <a:pt x="530905" y="1832"/>
                      <a:pt x="531821" y="3665"/>
                      <a:pt x="533196" y="5955"/>
                    </a:cubicBezTo>
                    <a:cubicBezTo>
                      <a:pt x="534570" y="12826"/>
                      <a:pt x="535028" y="19697"/>
                      <a:pt x="535028" y="26568"/>
                    </a:cubicBezTo>
                    <a:cubicBezTo>
                      <a:pt x="535028" y="378367"/>
                      <a:pt x="535028" y="730625"/>
                      <a:pt x="535028" y="1082424"/>
                    </a:cubicBezTo>
                    <a:cubicBezTo>
                      <a:pt x="535028" y="1092501"/>
                      <a:pt x="534570" y="1102121"/>
                      <a:pt x="532280" y="1111740"/>
                    </a:cubicBezTo>
                    <a:cubicBezTo>
                      <a:pt x="538234" y="1138767"/>
                      <a:pt x="539609" y="1166709"/>
                      <a:pt x="547854" y="1193277"/>
                    </a:cubicBezTo>
                    <a:cubicBezTo>
                      <a:pt x="552893" y="1208851"/>
                      <a:pt x="556557" y="1224884"/>
                      <a:pt x="561138" y="1242291"/>
                    </a:cubicBezTo>
                    <a:cubicBezTo>
                      <a:pt x="574422" y="1225342"/>
                      <a:pt x="586790" y="1209310"/>
                      <a:pt x="599158" y="1193735"/>
                    </a:cubicBezTo>
                    <a:cubicBezTo>
                      <a:pt x="610152" y="1179535"/>
                      <a:pt x="621145" y="1165793"/>
                      <a:pt x="632139" y="1151593"/>
                    </a:cubicBezTo>
                    <a:cubicBezTo>
                      <a:pt x="639926" y="1141057"/>
                      <a:pt x="649546" y="1136934"/>
                      <a:pt x="661914" y="1144263"/>
                    </a:cubicBezTo>
                    <a:cubicBezTo>
                      <a:pt x="673366" y="1151134"/>
                      <a:pt x="677946" y="1166251"/>
                      <a:pt x="671991" y="1178161"/>
                    </a:cubicBezTo>
                    <a:cubicBezTo>
                      <a:pt x="669701" y="1182741"/>
                      <a:pt x="666495" y="1186406"/>
                      <a:pt x="663746" y="1190529"/>
                    </a:cubicBezTo>
                    <a:cubicBezTo>
                      <a:pt x="622520" y="1244581"/>
                      <a:pt x="580835" y="1298634"/>
                      <a:pt x="539609" y="1352228"/>
                    </a:cubicBezTo>
                    <a:cubicBezTo>
                      <a:pt x="536402" y="1356351"/>
                      <a:pt x="534112" y="1360015"/>
                      <a:pt x="530905" y="1364596"/>
                    </a:cubicBezTo>
                    <a:cubicBezTo>
                      <a:pt x="537318" y="1366428"/>
                      <a:pt x="542357" y="1363680"/>
                      <a:pt x="547396" y="1361847"/>
                    </a:cubicBezTo>
                    <a:cubicBezTo>
                      <a:pt x="582209" y="1348563"/>
                      <a:pt x="618397" y="1343983"/>
                      <a:pt x="655043" y="1341692"/>
                    </a:cubicBezTo>
                    <a:cubicBezTo>
                      <a:pt x="666953" y="1340776"/>
                      <a:pt x="674282" y="1337112"/>
                      <a:pt x="681153" y="1326576"/>
                    </a:cubicBezTo>
                    <a:cubicBezTo>
                      <a:pt x="817658" y="1120902"/>
                      <a:pt x="1008216" y="998597"/>
                      <a:pt x="1252827" y="962867"/>
                    </a:cubicBezTo>
                    <a:cubicBezTo>
                      <a:pt x="1421855" y="938589"/>
                      <a:pt x="1582638" y="968364"/>
                      <a:pt x="1734718" y="1045778"/>
                    </a:cubicBezTo>
                    <a:cubicBezTo>
                      <a:pt x="1737925" y="1047152"/>
                      <a:pt x="1741131" y="1048068"/>
                      <a:pt x="1744338" y="1049443"/>
                    </a:cubicBezTo>
                    <a:cubicBezTo>
                      <a:pt x="1744338" y="1050359"/>
                      <a:pt x="1744338" y="1051275"/>
                      <a:pt x="1744338" y="1052649"/>
                    </a:cubicBezTo>
                    <a:lnTo>
                      <a:pt x="1743422" y="1053565"/>
                    </a:lnTo>
                    <a:lnTo>
                      <a:pt x="1742047" y="1053107"/>
                    </a:lnTo>
                    <a:cubicBezTo>
                      <a:pt x="1737008" y="1057230"/>
                      <a:pt x="1731054" y="1059520"/>
                      <a:pt x="1724641" y="1061352"/>
                    </a:cubicBezTo>
                    <a:cubicBezTo>
                      <a:pt x="1601877" y="1094334"/>
                      <a:pt x="1479572" y="1128689"/>
                      <a:pt x="1357267" y="1162586"/>
                    </a:cubicBezTo>
                    <a:cubicBezTo>
                      <a:pt x="1261072" y="1189154"/>
                      <a:pt x="1164877" y="1215723"/>
                      <a:pt x="1068682" y="1242291"/>
                    </a:cubicBezTo>
                    <a:cubicBezTo>
                      <a:pt x="943628" y="1276646"/>
                      <a:pt x="819033" y="1311002"/>
                      <a:pt x="693979" y="1345815"/>
                    </a:cubicBezTo>
                    <a:cubicBezTo>
                      <a:pt x="687566" y="1347647"/>
                      <a:pt x="681611" y="1349021"/>
                      <a:pt x="676114" y="1353144"/>
                    </a:cubicBezTo>
                    <a:cubicBezTo>
                      <a:pt x="661914" y="1361847"/>
                      <a:pt x="644965" y="1359557"/>
                      <a:pt x="629849" y="1360931"/>
                    </a:cubicBezTo>
                    <a:cubicBezTo>
                      <a:pt x="594119" y="1363680"/>
                      <a:pt x="561138" y="1376048"/>
                      <a:pt x="527241" y="1385667"/>
                    </a:cubicBezTo>
                    <a:cubicBezTo>
                      <a:pt x="522660" y="1387041"/>
                      <a:pt x="519453" y="1389790"/>
                      <a:pt x="516705" y="1393454"/>
                    </a:cubicBezTo>
                    <a:cubicBezTo>
                      <a:pt x="486472" y="1434681"/>
                      <a:pt x="457156" y="1476365"/>
                      <a:pt x="429213" y="1521257"/>
                    </a:cubicBezTo>
                    <a:cubicBezTo>
                      <a:pt x="457156" y="1513469"/>
                      <a:pt x="482808" y="1506598"/>
                      <a:pt x="510292" y="1509347"/>
                    </a:cubicBezTo>
                    <a:cubicBezTo>
                      <a:pt x="514873" y="1509805"/>
                      <a:pt x="518537" y="1507056"/>
                      <a:pt x="522202" y="1503850"/>
                    </a:cubicBezTo>
                    <a:cubicBezTo>
                      <a:pt x="593203" y="1442926"/>
                      <a:pt x="675198" y="1405364"/>
                      <a:pt x="767270" y="1387958"/>
                    </a:cubicBezTo>
                    <a:cubicBezTo>
                      <a:pt x="938131" y="1363222"/>
                      <a:pt x="1078759" y="1441094"/>
                      <a:pt x="1080592" y="1444300"/>
                    </a:cubicBezTo>
                    <a:cubicBezTo>
                      <a:pt x="1110366" y="1463998"/>
                      <a:pt x="1140599" y="1481862"/>
                      <a:pt x="1167167" y="1506140"/>
                    </a:cubicBezTo>
                    <a:cubicBezTo>
                      <a:pt x="1172664" y="1511179"/>
                      <a:pt x="1177703" y="1516218"/>
                      <a:pt x="1182742" y="1521715"/>
                    </a:cubicBezTo>
                    <a:cubicBezTo>
                      <a:pt x="1178619" y="1526295"/>
                      <a:pt x="1173580" y="1524005"/>
                      <a:pt x="1168999" y="1523547"/>
                    </a:cubicBezTo>
                    <a:cubicBezTo>
                      <a:pt x="1137393" y="1519424"/>
                      <a:pt x="1106244" y="1517592"/>
                      <a:pt x="1074637" y="1525837"/>
                    </a:cubicBezTo>
                    <a:cubicBezTo>
                      <a:pt x="1066391" y="1527211"/>
                      <a:pt x="1057688" y="1527211"/>
                      <a:pt x="1049443" y="1527211"/>
                    </a:cubicBezTo>
                    <a:cubicBezTo>
                      <a:pt x="973403" y="1527211"/>
                      <a:pt x="897363" y="1526753"/>
                      <a:pt x="821323" y="1527211"/>
                    </a:cubicBezTo>
                    <a:cubicBezTo>
                      <a:pt x="724212" y="1528128"/>
                      <a:pt x="626642" y="1521715"/>
                      <a:pt x="529531" y="1524005"/>
                    </a:cubicBezTo>
                    <a:cubicBezTo>
                      <a:pt x="524950" y="1524005"/>
                      <a:pt x="520828" y="1522631"/>
                      <a:pt x="516247" y="1523547"/>
                    </a:cubicBezTo>
                    <a:cubicBezTo>
                      <a:pt x="506169" y="1528128"/>
                      <a:pt x="495634" y="1524463"/>
                      <a:pt x="485556" y="1525837"/>
                    </a:cubicBezTo>
                    <a:cubicBezTo>
                      <a:pt x="461737" y="1529044"/>
                      <a:pt x="438833" y="1535457"/>
                      <a:pt x="416387" y="1542786"/>
                    </a:cubicBezTo>
                    <a:cubicBezTo>
                      <a:pt x="410432" y="1544618"/>
                      <a:pt x="407684" y="1548741"/>
                      <a:pt x="404935" y="1553322"/>
                    </a:cubicBezTo>
                    <a:cubicBezTo>
                      <a:pt x="345844" y="1649975"/>
                      <a:pt x="294998" y="1750750"/>
                      <a:pt x="259727" y="1858397"/>
                    </a:cubicBezTo>
                    <a:cubicBezTo>
                      <a:pt x="254230" y="1874888"/>
                      <a:pt x="254230" y="1874888"/>
                      <a:pt x="272095" y="1875346"/>
                    </a:cubicBezTo>
                    <a:cubicBezTo>
                      <a:pt x="280798" y="1875804"/>
                      <a:pt x="289960" y="1875804"/>
                      <a:pt x="298663" y="1876262"/>
                    </a:cubicBezTo>
                    <a:cubicBezTo>
                      <a:pt x="299121" y="1876262"/>
                      <a:pt x="299579" y="1876720"/>
                      <a:pt x="301869" y="1877636"/>
                    </a:cubicBezTo>
                    <a:cubicBezTo>
                      <a:pt x="284005" y="1890462"/>
                      <a:pt x="267056" y="1902830"/>
                      <a:pt x="250107" y="1914740"/>
                    </a:cubicBezTo>
                    <a:cubicBezTo>
                      <a:pt x="244152" y="1918863"/>
                      <a:pt x="240030" y="1923443"/>
                      <a:pt x="238197" y="1930773"/>
                    </a:cubicBezTo>
                    <a:cubicBezTo>
                      <a:pt x="215752" y="2022845"/>
                      <a:pt x="206132" y="2116292"/>
                      <a:pt x="206590" y="2211113"/>
                    </a:cubicBezTo>
                    <a:cubicBezTo>
                      <a:pt x="206590" y="2212029"/>
                      <a:pt x="207049" y="2212945"/>
                      <a:pt x="207965" y="2215235"/>
                    </a:cubicBezTo>
                    <a:cubicBezTo>
                      <a:pt x="219416" y="2208364"/>
                      <a:pt x="230410" y="2201951"/>
                      <a:pt x="244610" y="2193248"/>
                    </a:cubicBezTo>
                    <a:cubicBezTo>
                      <a:pt x="233159" y="2223022"/>
                      <a:pt x="223539" y="2249133"/>
                      <a:pt x="213003" y="2275243"/>
                    </a:cubicBezTo>
                    <a:cubicBezTo>
                      <a:pt x="208423" y="2286695"/>
                      <a:pt x="206590" y="2297688"/>
                      <a:pt x="207049" y="2310056"/>
                    </a:cubicBezTo>
                    <a:cubicBezTo>
                      <a:pt x="207965" y="2337999"/>
                      <a:pt x="207965" y="2365483"/>
                      <a:pt x="208423" y="2393425"/>
                    </a:cubicBezTo>
                    <a:cubicBezTo>
                      <a:pt x="208881" y="2401212"/>
                      <a:pt x="202926" y="2402129"/>
                      <a:pt x="197887" y="2402587"/>
                    </a:cubicBezTo>
                    <a:cubicBezTo>
                      <a:pt x="185977" y="2403045"/>
                      <a:pt x="174525" y="2404419"/>
                      <a:pt x="162616" y="2401670"/>
                    </a:cubicBezTo>
                    <a:cubicBezTo>
                      <a:pt x="161241" y="2401212"/>
                      <a:pt x="159867" y="2400296"/>
                      <a:pt x="158493" y="2398922"/>
                    </a:cubicBezTo>
                    <a:cubicBezTo>
                      <a:pt x="156203" y="2395258"/>
                      <a:pt x="155744" y="2391593"/>
                      <a:pt x="155744" y="2387470"/>
                    </a:cubicBezTo>
                    <a:cubicBezTo>
                      <a:pt x="154828" y="2319676"/>
                      <a:pt x="150706" y="2251423"/>
                      <a:pt x="152538" y="2183628"/>
                    </a:cubicBezTo>
                    <a:cubicBezTo>
                      <a:pt x="156203" y="2069110"/>
                      <a:pt x="172693" y="1956425"/>
                      <a:pt x="208881" y="1846946"/>
                    </a:cubicBezTo>
                    <a:cubicBezTo>
                      <a:pt x="233617" y="1772280"/>
                      <a:pt x="264766" y="1700363"/>
                      <a:pt x="301411" y="1630736"/>
                    </a:cubicBezTo>
                    <a:cubicBezTo>
                      <a:pt x="307824" y="1618826"/>
                      <a:pt x="309199" y="1607832"/>
                      <a:pt x="305076" y="1595006"/>
                    </a:cubicBezTo>
                    <a:cubicBezTo>
                      <a:pt x="298205" y="1573019"/>
                      <a:pt x="293624" y="1550573"/>
                      <a:pt x="290876" y="1528128"/>
                    </a:cubicBezTo>
                    <a:cubicBezTo>
                      <a:pt x="289501" y="1518508"/>
                      <a:pt x="285837" y="1511637"/>
                      <a:pt x="278508" y="1505224"/>
                    </a:cubicBezTo>
                    <a:cubicBezTo>
                      <a:pt x="219416" y="1455294"/>
                      <a:pt x="170403" y="1397577"/>
                      <a:pt x="127802" y="1332989"/>
                    </a:cubicBezTo>
                    <a:cubicBezTo>
                      <a:pt x="103524" y="1296343"/>
                      <a:pt x="82911" y="1257865"/>
                      <a:pt x="65046" y="1218013"/>
                    </a:cubicBezTo>
                    <a:cubicBezTo>
                      <a:pt x="47181" y="1175870"/>
                      <a:pt x="0" y="972944"/>
                      <a:pt x="0" y="870336"/>
                    </a:cubicBezTo>
                    <a:cubicBezTo>
                      <a:pt x="4123" y="704514"/>
                      <a:pt x="54511" y="554267"/>
                      <a:pt x="149790" y="418678"/>
                    </a:cubicBezTo>
                    <a:cubicBezTo>
                      <a:pt x="155286" y="411348"/>
                      <a:pt x="155286" y="411348"/>
                      <a:pt x="161699" y="410890"/>
                    </a:cubicBezTo>
                    <a:cubicBezTo>
                      <a:pt x="169028" y="452117"/>
                      <a:pt x="173151" y="493343"/>
                      <a:pt x="178190" y="534570"/>
                    </a:cubicBezTo>
                    <a:cubicBezTo>
                      <a:pt x="205216" y="750780"/>
                      <a:pt x="232701" y="966532"/>
                      <a:pt x="259269" y="1182741"/>
                    </a:cubicBezTo>
                    <a:cubicBezTo>
                      <a:pt x="271637" y="1283975"/>
                      <a:pt x="284463" y="1385667"/>
                      <a:pt x="297289" y="1486901"/>
                    </a:cubicBezTo>
                    <a:cubicBezTo>
                      <a:pt x="298205" y="1492398"/>
                      <a:pt x="298663" y="1497895"/>
                      <a:pt x="301869" y="1502476"/>
                    </a:cubicBezTo>
                    <a:cubicBezTo>
                      <a:pt x="308282" y="1511179"/>
                      <a:pt x="309199" y="1521715"/>
                      <a:pt x="310573" y="1532250"/>
                    </a:cubicBezTo>
                    <a:cubicBezTo>
                      <a:pt x="313321" y="1550573"/>
                      <a:pt x="317444" y="1568438"/>
                      <a:pt x="322483" y="1587677"/>
                    </a:cubicBezTo>
                    <a:cubicBezTo>
                      <a:pt x="334392" y="1570728"/>
                      <a:pt x="342638" y="1553322"/>
                      <a:pt x="352715" y="1536831"/>
                    </a:cubicBezTo>
                    <a:cubicBezTo>
                      <a:pt x="407684" y="1445675"/>
                      <a:pt x="469524" y="1359099"/>
                      <a:pt x="534570" y="1275272"/>
                    </a:cubicBezTo>
                    <a:cubicBezTo>
                      <a:pt x="544647" y="1261988"/>
                      <a:pt x="546938" y="1249162"/>
                      <a:pt x="542815" y="1234045"/>
                    </a:cubicBezTo>
                    <a:cubicBezTo>
                      <a:pt x="535028" y="1205645"/>
                      <a:pt x="523576" y="1177703"/>
                      <a:pt x="523576" y="1148386"/>
                    </a:cubicBezTo>
                    <a:cubicBezTo>
                      <a:pt x="523576" y="1118611"/>
                      <a:pt x="508002" y="1099830"/>
                      <a:pt x="490595" y="1080133"/>
                    </a:cubicBezTo>
                    <a:cubicBezTo>
                      <a:pt x="475937" y="1063643"/>
                      <a:pt x="461737" y="1046236"/>
                      <a:pt x="450743" y="1026539"/>
                    </a:cubicBezTo>
                    <a:cubicBezTo>
                      <a:pt x="371954" y="888201"/>
                      <a:pt x="307824" y="726044"/>
                      <a:pt x="306450" y="553809"/>
                    </a:cubicBezTo>
                    <a:cubicBezTo>
                      <a:pt x="309657" y="344928"/>
                      <a:pt x="382032" y="163532"/>
                      <a:pt x="522660" y="9161"/>
                    </a:cubicBezTo>
                    <a:cubicBezTo>
                      <a:pt x="524492" y="6871"/>
                      <a:pt x="525867" y="4581"/>
                      <a:pt x="527699" y="2290"/>
                    </a:cubicBezTo>
                    <a:cubicBezTo>
                      <a:pt x="527699" y="0"/>
                      <a:pt x="528615" y="0"/>
                      <a:pt x="5299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1">
                <a:extLst>
                  <a:ext uri="{FF2B5EF4-FFF2-40B4-BE49-F238E27FC236}">
                    <a16:creationId xmlns:a16="http://schemas.microsoft.com/office/drawing/2014/main" id="{394BAC58-37A0-493D-83CE-0EB6CCE7CEEA}"/>
                  </a:ext>
                </a:extLst>
              </p:cNvPr>
              <p:cNvSpPr/>
              <p:nvPr/>
            </p:nvSpPr>
            <p:spPr>
              <a:xfrm>
                <a:off x="6109274" y="2001482"/>
                <a:ext cx="395202" cy="1453126"/>
              </a:xfrm>
              <a:custGeom>
                <a:avLst/>
                <a:gdLst>
                  <a:gd name="connsiteX0" fmla="*/ 142932 w 297746"/>
                  <a:gd name="connsiteY0" fmla="*/ 1094334 h 1094791"/>
                  <a:gd name="connsiteX1" fmla="*/ 134229 w 297746"/>
                  <a:gd name="connsiteY1" fmla="*/ 1086546 h 1094791"/>
                  <a:gd name="connsiteX2" fmla="*/ 119112 w 297746"/>
                  <a:gd name="connsiteY2" fmla="*/ 957370 h 1094791"/>
                  <a:gd name="connsiteX3" fmla="*/ 102164 w 297746"/>
                  <a:gd name="connsiteY3" fmla="*/ 826820 h 1094791"/>
                  <a:gd name="connsiteX4" fmla="*/ 89338 w 297746"/>
                  <a:gd name="connsiteY4" fmla="*/ 722837 h 1094791"/>
                  <a:gd name="connsiteX5" fmla="*/ 75596 w 297746"/>
                  <a:gd name="connsiteY5" fmla="*/ 612900 h 1094791"/>
                  <a:gd name="connsiteX6" fmla="*/ 62770 w 297746"/>
                  <a:gd name="connsiteY6" fmla="*/ 507085 h 1094791"/>
                  <a:gd name="connsiteX7" fmla="*/ 49027 w 297746"/>
                  <a:gd name="connsiteY7" fmla="*/ 398522 h 1094791"/>
                  <a:gd name="connsiteX8" fmla="*/ 35743 w 297746"/>
                  <a:gd name="connsiteY8" fmla="*/ 291334 h 1094791"/>
                  <a:gd name="connsiteX9" fmla="*/ 25666 w 297746"/>
                  <a:gd name="connsiteY9" fmla="*/ 212087 h 1094791"/>
                  <a:gd name="connsiteX10" fmla="*/ 11924 w 297746"/>
                  <a:gd name="connsiteY10" fmla="*/ 100776 h 1094791"/>
                  <a:gd name="connsiteX11" fmla="*/ 1388 w 297746"/>
                  <a:gd name="connsiteY11" fmla="*/ 20155 h 1094791"/>
                  <a:gd name="connsiteX12" fmla="*/ 2762 w 297746"/>
                  <a:gd name="connsiteY12" fmla="*/ 0 h 1094791"/>
                  <a:gd name="connsiteX13" fmla="*/ 146597 w 297746"/>
                  <a:gd name="connsiteY13" fmla="*/ 154370 h 1094791"/>
                  <a:gd name="connsiteX14" fmla="*/ 255618 w 297746"/>
                  <a:gd name="connsiteY14" fmla="*/ 370580 h 1094791"/>
                  <a:gd name="connsiteX15" fmla="*/ 289973 w 297746"/>
                  <a:gd name="connsiteY15" fmla="*/ 532279 h 1094791"/>
                  <a:gd name="connsiteX16" fmla="*/ 295928 w 297746"/>
                  <a:gd name="connsiteY16" fmla="*/ 617939 h 1094791"/>
                  <a:gd name="connsiteX17" fmla="*/ 299135 w 297746"/>
                  <a:gd name="connsiteY17" fmla="*/ 663288 h 1094791"/>
                  <a:gd name="connsiteX18" fmla="*/ 221721 w 297746"/>
                  <a:gd name="connsiteY18" fmla="*/ 970196 h 1094791"/>
                  <a:gd name="connsiteX19" fmla="*/ 158507 w 297746"/>
                  <a:gd name="connsiteY19" fmla="*/ 1081508 h 1094791"/>
                  <a:gd name="connsiteX20" fmla="*/ 142932 w 297746"/>
                  <a:gd name="connsiteY20" fmla="*/ 1094334 h 1094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7746" h="1094791">
                    <a:moveTo>
                      <a:pt x="142932" y="1094334"/>
                    </a:moveTo>
                    <a:cubicBezTo>
                      <a:pt x="135145" y="1097082"/>
                      <a:pt x="134687" y="1090669"/>
                      <a:pt x="134229" y="1086546"/>
                    </a:cubicBezTo>
                    <a:cubicBezTo>
                      <a:pt x="129190" y="1043488"/>
                      <a:pt x="124151" y="1000429"/>
                      <a:pt x="119112" y="957370"/>
                    </a:cubicBezTo>
                    <a:cubicBezTo>
                      <a:pt x="113616" y="913853"/>
                      <a:pt x="107661" y="870336"/>
                      <a:pt x="102164" y="826820"/>
                    </a:cubicBezTo>
                    <a:cubicBezTo>
                      <a:pt x="97583" y="792006"/>
                      <a:pt x="93918" y="757193"/>
                      <a:pt x="89338" y="722837"/>
                    </a:cubicBezTo>
                    <a:cubicBezTo>
                      <a:pt x="84757" y="686192"/>
                      <a:pt x="80176" y="649546"/>
                      <a:pt x="75596" y="612900"/>
                    </a:cubicBezTo>
                    <a:cubicBezTo>
                      <a:pt x="71015" y="577629"/>
                      <a:pt x="66892" y="542357"/>
                      <a:pt x="62770" y="507085"/>
                    </a:cubicBezTo>
                    <a:cubicBezTo>
                      <a:pt x="58189" y="470898"/>
                      <a:pt x="53608" y="434710"/>
                      <a:pt x="49027" y="398522"/>
                    </a:cubicBezTo>
                    <a:cubicBezTo>
                      <a:pt x="44447" y="362793"/>
                      <a:pt x="40324" y="327063"/>
                      <a:pt x="35743" y="291334"/>
                    </a:cubicBezTo>
                    <a:cubicBezTo>
                      <a:pt x="32537" y="264766"/>
                      <a:pt x="28872" y="238655"/>
                      <a:pt x="25666" y="212087"/>
                    </a:cubicBezTo>
                    <a:cubicBezTo>
                      <a:pt x="21085" y="174983"/>
                      <a:pt x="16504" y="137880"/>
                      <a:pt x="11924" y="100776"/>
                    </a:cubicBezTo>
                    <a:cubicBezTo>
                      <a:pt x="8717" y="73750"/>
                      <a:pt x="5053" y="47181"/>
                      <a:pt x="1388" y="20155"/>
                    </a:cubicBezTo>
                    <a:cubicBezTo>
                      <a:pt x="472" y="13284"/>
                      <a:pt x="-1819" y="6413"/>
                      <a:pt x="2762" y="0"/>
                    </a:cubicBezTo>
                    <a:cubicBezTo>
                      <a:pt x="58189" y="44433"/>
                      <a:pt x="105370" y="96653"/>
                      <a:pt x="146597" y="154370"/>
                    </a:cubicBezTo>
                    <a:cubicBezTo>
                      <a:pt x="193778" y="220791"/>
                      <a:pt x="229966" y="293166"/>
                      <a:pt x="255618" y="370580"/>
                    </a:cubicBezTo>
                    <a:cubicBezTo>
                      <a:pt x="273025" y="423258"/>
                      <a:pt x="284476" y="476853"/>
                      <a:pt x="289973" y="532279"/>
                    </a:cubicBezTo>
                    <a:cubicBezTo>
                      <a:pt x="292722" y="560680"/>
                      <a:pt x="295928" y="589080"/>
                      <a:pt x="295928" y="617939"/>
                    </a:cubicBezTo>
                    <a:cubicBezTo>
                      <a:pt x="302799" y="632597"/>
                      <a:pt x="300051" y="648630"/>
                      <a:pt x="299135" y="663288"/>
                    </a:cubicBezTo>
                    <a:cubicBezTo>
                      <a:pt x="292722" y="770477"/>
                      <a:pt x="268444" y="873085"/>
                      <a:pt x="221721" y="970196"/>
                    </a:cubicBezTo>
                    <a:cubicBezTo>
                      <a:pt x="202940" y="1008674"/>
                      <a:pt x="183242" y="1046236"/>
                      <a:pt x="158507" y="1081508"/>
                    </a:cubicBezTo>
                    <a:cubicBezTo>
                      <a:pt x="153926" y="1087004"/>
                      <a:pt x="151636" y="1094334"/>
                      <a:pt x="142932" y="1094334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2">
                <a:extLst>
                  <a:ext uri="{FF2B5EF4-FFF2-40B4-BE49-F238E27FC236}">
                    <a16:creationId xmlns:a16="http://schemas.microsoft.com/office/drawing/2014/main" id="{711B228E-5BDB-41BF-949D-6577EF494C3C}"/>
                  </a:ext>
                </a:extLst>
              </p:cNvPr>
              <p:cNvSpPr/>
              <p:nvPr/>
            </p:nvSpPr>
            <p:spPr>
              <a:xfrm>
                <a:off x="6582926" y="3472535"/>
                <a:ext cx="881603" cy="182401"/>
              </a:xfrm>
              <a:custGeom>
                <a:avLst/>
                <a:gdLst>
                  <a:gd name="connsiteX0" fmla="*/ 0 w 664204"/>
                  <a:gd name="connsiteY0" fmla="*/ 4817 h 137421"/>
                  <a:gd name="connsiteX1" fmla="*/ 14658 w 664204"/>
                  <a:gd name="connsiteY1" fmla="*/ 694 h 137421"/>
                  <a:gd name="connsiteX2" fmla="*/ 163532 w 664204"/>
                  <a:gd name="connsiteY2" fmla="*/ 1152 h 137421"/>
                  <a:gd name="connsiteX3" fmla="*/ 560680 w 664204"/>
                  <a:gd name="connsiteY3" fmla="*/ 3900 h 137421"/>
                  <a:gd name="connsiteX4" fmla="*/ 662372 w 664204"/>
                  <a:gd name="connsiteY4" fmla="*/ 5733 h 137421"/>
                  <a:gd name="connsiteX5" fmla="*/ 664662 w 664204"/>
                  <a:gd name="connsiteY5" fmla="*/ 8939 h 137421"/>
                  <a:gd name="connsiteX6" fmla="*/ 390735 w 664204"/>
                  <a:gd name="connsiteY6" fmla="*/ 134451 h 137421"/>
                  <a:gd name="connsiteX7" fmla="*/ 0 w 664204"/>
                  <a:gd name="connsiteY7" fmla="*/ 4817 h 137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4204" h="137421">
                    <a:moveTo>
                      <a:pt x="0" y="4817"/>
                    </a:moveTo>
                    <a:cubicBezTo>
                      <a:pt x="3665" y="-1138"/>
                      <a:pt x="9619" y="694"/>
                      <a:pt x="14658" y="694"/>
                    </a:cubicBezTo>
                    <a:cubicBezTo>
                      <a:pt x="64130" y="694"/>
                      <a:pt x="114060" y="-1138"/>
                      <a:pt x="163532" y="1152"/>
                    </a:cubicBezTo>
                    <a:cubicBezTo>
                      <a:pt x="295914" y="6649"/>
                      <a:pt x="428297" y="2068"/>
                      <a:pt x="560680" y="3900"/>
                    </a:cubicBezTo>
                    <a:cubicBezTo>
                      <a:pt x="594577" y="1610"/>
                      <a:pt x="628475" y="694"/>
                      <a:pt x="662372" y="5733"/>
                    </a:cubicBezTo>
                    <a:cubicBezTo>
                      <a:pt x="664204" y="6191"/>
                      <a:pt x="664204" y="7565"/>
                      <a:pt x="664662" y="8939"/>
                    </a:cubicBezTo>
                    <a:cubicBezTo>
                      <a:pt x="587248" y="80856"/>
                      <a:pt x="495634" y="123457"/>
                      <a:pt x="390735" y="134451"/>
                    </a:cubicBezTo>
                    <a:cubicBezTo>
                      <a:pt x="241862" y="150483"/>
                      <a:pt x="111311" y="105592"/>
                      <a:pt x="0" y="481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73">
                <a:extLst>
                  <a:ext uri="{FF2B5EF4-FFF2-40B4-BE49-F238E27FC236}">
                    <a16:creationId xmlns:a16="http://schemas.microsoft.com/office/drawing/2014/main" id="{37C722DD-7412-4CA9-9E39-DD45C9D25DE7}"/>
                  </a:ext>
                </a:extLst>
              </p:cNvPr>
              <p:cNvSpPr/>
              <p:nvPr/>
            </p:nvSpPr>
            <p:spPr>
              <a:xfrm>
                <a:off x="6602971" y="1467048"/>
                <a:ext cx="291841" cy="1465286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2" name="Group 64">
              <a:extLst>
                <a:ext uri="{FF2B5EF4-FFF2-40B4-BE49-F238E27FC236}">
                  <a16:creationId xmlns:a16="http://schemas.microsoft.com/office/drawing/2014/main" id="{DEEFA7A2-93E6-40E3-B082-5A29E5D4738D}"/>
                </a:ext>
              </a:extLst>
            </p:cNvPr>
            <p:cNvGrpSpPr/>
            <p:nvPr/>
          </p:nvGrpSpPr>
          <p:grpSpPr>
            <a:xfrm>
              <a:off x="9419663" y="5501642"/>
              <a:ext cx="953249" cy="814137"/>
              <a:chOff x="4983166" y="4633525"/>
              <a:chExt cx="2207049" cy="1884966"/>
            </a:xfrm>
          </p:grpSpPr>
          <p:sp>
            <p:nvSpPr>
              <p:cNvPr id="73" name="Freeform: Shape 65">
                <a:extLst>
                  <a:ext uri="{FF2B5EF4-FFF2-40B4-BE49-F238E27FC236}">
                    <a16:creationId xmlns:a16="http://schemas.microsoft.com/office/drawing/2014/main" id="{F0DC0CF2-4955-4046-9D08-5813C4F546DB}"/>
                  </a:ext>
                </a:extLst>
              </p:cNvPr>
              <p:cNvSpPr/>
              <p:nvPr/>
            </p:nvSpPr>
            <p:spPr>
              <a:xfrm>
                <a:off x="4983166" y="4633683"/>
                <a:ext cx="2207049" cy="1884808"/>
              </a:xfrm>
              <a:custGeom>
                <a:avLst/>
                <a:gdLst>
                  <a:gd name="connsiteX0" fmla="*/ 1539660 w 1662800"/>
                  <a:gd name="connsiteY0" fmla="*/ 2629 h 1420022"/>
                  <a:gd name="connsiteX1" fmla="*/ 847514 w 1662800"/>
                  <a:gd name="connsiteY1" fmla="*/ 1713 h 1420022"/>
                  <a:gd name="connsiteX2" fmla="*/ 110934 w 1662800"/>
                  <a:gd name="connsiteY2" fmla="*/ 4003 h 1420022"/>
                  <a:gd name="connsiteX3" fmla="*/ 81 w 1662800"/>
                  <a:gd name="connsiteY3" fmla="*/ 133638 h 1420022"/>
                  <a:gd name="connsiteX4" fmla="*/ 120554 w 1662800"/>
                  <a:gd name="connsiteY4" fmla="*/ 249988 h 1420022"/>
                  <a:gd name="connsiteX5" fmla="*/ 180103 w 1662800"/>
                  <a:gd name="connsiteY5" fmla="*/ 258233 h 1420022"/>
                  <a:gd name="connsiteX6" fmla="*/ 180103 w 1662800"/>
                  <a:gd name="connsiteY6" fmla="*/ 258233 h 1420022"/>
                  <a:gd name="connsiteX7" fmla="*/ 180103 w 1662800"/>
                  <a:gd name="connsiteY7" fmla="*/ 258233 h 1420022"/>
                  <a:gd name="connsiteX8" fmla="*/ 218581 w 1662800"/>
                  <a:gd name="connsiteY8" fmla="*/ 1255913 h 1420022"/>
                  <a:gd name="connsiteX9" fmla="*/ 367454 w 1662800"/>
                  <a:gd name="connsiteY9" fmla="*/ 1419445 h 1420022"/>
                  <a:gd name="connsiteX10" fmla="*/ 1279475 w 1662800"/>
                  <a:gd name="connsiteY10" fmla="*/ 1420819 h 1420022"/>
                  <a:gd name="connsiteX11" fmla="*/ 1443465 w 1662800"/>
                  <a:gd name="connsiteY11" fmla="*/ 1264617 h 1420022"/>
                  <a:gd name="connsiteX12" fmla="*/ 1483775 w 1662800"/>
                  <a:gd name="connsiteY12" fmla="*/ 249988 h 1420022"/>
                  <a:gd name="connsiteX13" fmla="*/ 1544699 w 1662800"/>
                  <a:gd name="connsiteY13" fmla="*/ 250446 h 1420022"/>
                  <a:gd name="connsiteX14" fmla="*/ 1664256 w 1662800"/>
                  <a:gd name="connsiteY14" fmla="*/ 129515 h 1420022"/>
                  <a:gd name="connsiteX15" fmla="*/ 1539660 w 1662800"/>
                  <a:gd name="connsiteY15" fmla="*/ 2629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62800" h="1420022">
                    <a:moveTo>
                      <a:pt x="1539660" y="2629"/>
                    </a:moveTo>
                    <a:cubicBezTo>
                      <a:pt x="1490646" y="1713"/>
                      <a:pt x="847514" y="1713"/>
                      <a:pt x="847514" y="1713"/>
                    </a:cubicBezTo>
                    <a:cubicBezTo>
                      <a:pt x="841559" y="-2868"/>
                      <a:pt x="120095" y="3087"/>
                      <a:pt x="110934" y="4003"/>
                    </a:cubicBezTo>
                    <a:cubicBezTo>
                      <a:pt x="44514" y="10416"/>
                      <a:pt x="-2210" y="65385"/>
                      <a:pt x="81" y="133638"/>
                    </a:cubicBezTo>
                    <a:cubicBezTo>
                      <a:pt x="2371" y="197310"/>
                      <a:pt x="55965" y="249072"/>
                      <a:pt x="120554" y="249988"/>
                    </a:cubicBezTo>
                    <a:cubicBezTo>
                      <a:pt x="137044" y="250446"/>
                      <a:pt x="181019" y="249988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79187" y="282053"/>
                      <a:pt x="213542" y="1117118"/>
                      <a:pt x="218581" y="1255913"/>
                    </a:cubicBezTo>
                    <a:cubicBezTo>
                      <a:pt x="221787" y="1343863"/>
                      <a:pt x="280421" y="1410742"/>
                      <a:pt x="367454" y="1419445"/>
                    </a:cubicBezTo>
                    <a:cubicBezTo>
                      <a:pt x="405932" y="1423110"/>
                      <a:pt x="1134267" y="1420819"/>
                      <a:pt x="1279475" y="1420819"/>
                    </a:cubicBezTo>
                    <a:cubicBezTo>
                      <a:pt x="1367425" y="1420819"/>
                      <a:pt x="1439800" y="1352109"/>
                      <a:pt x="1443465" y="1264617"/>
                    </a:cubicBezTo>
                    <a:cubicBezTo>
                      <a:pt x="1450794" y="1092382"/>
                      <a:pt x="1484692" y="276556"/>
                      <a:pt x="1483775" y="249988"/>
                    </a:cubicBezTo>
                    <a:cubicBezTo>
                      <a:pt x="1503931" y="249988"/>
                      <a:pt x="1524544" y="250904"/>
                      <a:pt x="1544699" y="250446"/>
                    </a:cubicBezTo>
                    <a:cubicBezTo>
                      <a:pt x="1610203" y="248614"/>
                      <a:pt x="1662882" y="195019"/>
                      <a:pt x="1664256" y="129515"/>
                    </a:cubicBezTo>
                    <a:cubicBezTo>
                      <a:pt x="1665172" y="59430"/>
                      <a:pt x="1611119" y="3545"/>
                      <a:pt x="1539660" y="2629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66">
                <a:extLst>
                  <a:ext uri="{FF2B5EF4-FFF2-40B4-BE49-F238E27FC236}">
                    <a16:creationId xmlns:a16="http://schemas.microsoft.com/office/drawing/2014/main" id="{E6FB25BF-913D-4843-A396-F7C2ABB8B378}"/>
                  </a:ext>
                </a:extLst>
              </p:cNvPr>
              <p:cNvSpPr/>
              <p:nvPr/>
            </p:nvSpPr>
            <p:spPr>
              <a:xfrm>
                <a:off x="6087405" y="4633525"/>
                <a:ext cx="1100484" cy="1884808"/>
              </a:xfrm>
              <a:custGeom>
                <a:avLst/>
                <a:gdLst>
                  <a:gd name="connsiteX0" fmla="*/ 707721 w 829110"/>
                  <a:gd name="connsiteY0" fmla="*/ 1832 h 1420022"/>
                  <a:gd name="connsiteX1" fmla="*/ 15574 w 829110"/>
                  <a:gd name="connsiteY1" fmla="*/ 916 h 1420022"/>
                  <a:gd name="connsiteX2" fmla="*/ 0 w 829110"/>
                  <a:gd name="connsiteY2" fmla="*/ 0 h 1420022"/>
                  <a:gd name="connsiteX3" fmla="*/ 0 w 829110"/>
                  <a:gd name="connsiteY3" fmla="*/ 1420481 h 1420022"/>
                  <a:gd name="connsiteX4" fmla="*/ 447536 w 829110"/>
                  <a:gd name="connsiteY4" fmla="*/ 1419565 h 1420022"/>
                  <a:gd name="connsiteX5" fmla="*/ 611526 w 829110"/>
                  <a:gd name="connsiteY5" fmla="*/ 1263362 h 1420022"/>
                  <a:gd name="connsiteX6" fmla="*/ 651836 w 829110"/>
                  <a:gd name="connsiteY6" fmla="*/ 248733 h 1420022"/>
                  <a:gd name="connsiteX7" fmla="*/ 712760 w 829110"/>
                  <a:gd name="connsiteY7" fmla="*/ 249191 h 1420022"/>
                  <a:gd name="connsiteX8" fmla="*/ 832316 w 829110"/>
                  <a:gd name="connsiteY8" fmla="*/ 128260 h 1420022"/>
                  <a:gd name="connsiteX9" fmla="*/ 707721 w 829110"/>
                  <a:gd name="connsiteY9" fmla="*/ 1832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9110" h="1420022">
                    <a:moveTo>
                      <a:pt x="707721" y="1832"/>
                    </a:moveTo>
                    <a:cubicBezTo>
                      <a:pt x="658707" y="916"/>
                      <a:pt x="15574" y="916"/>
                      <a:pt x="15574" y="916"/>
                    </a:cubicBezTo>
                    <a:cubicBezTo>
                      <a:pt x="15116" y="458"/>
                      <a:pt x="9619" y="0"/>
                      <a:pt x="0" y="0"/>
                    </a:cubicBezTo>
                    <a:lnTo>
                      <a:pt x="0" y="1420481"/>
                    </a:lnTo>
                    <a:cubicBezTo>
                      <a:pt x="190100" y="1420481"/>
                      <a:pt x="380658" y="1419565"/>
                      <a:pt x="447536" y="1419565"/>
                    </a:cubicBezTo>
                    <a:cubicBezTo>
                      <a:pt x="535486" y="1419565"/>
                      <a:pt x="607861" y="1350854"/>
                      <a:pt x="611526" y="1263362"/>
                    </a:cubicBezTo>
                    <a:cubicBezTo>
                      <a:pt x="618855" y="1091127"/>
                      <a:pt x="652752" y="275301"/>
                      <a:pt x="651836" y="248733"/>
                    </a:cubicBezTo>
                    <a:cubicBezTo>
                      <a:pt x="671991" y="248733"/>
                      <a:pt x="692605" y="249649"/>
                      <a:pt x="712760" y="249191"/>
                    </a:cubicBezTo>
                    <a:cubicBezTo>
                      <a:pt x="778264" y="247359"/>
                      <a:pt x="830942" y="193765"/>
                      <a:pt x="832316" y="128260"/>
                    </a:cubicBezTo>
                    <a:cubicBezTo>
                      <a:pt x="833233" y="58633"/>
                      <a:pt x="779180" y="2749"/>
                      <a:pt x="707721" y="1832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67">
                <a:extLst>
                  <a:ext uri="{FF2B5EF4-FFF2-40B4-BE49-F238E27FC236}">
                    <a16:creationId xmlns:a16="http://schemas.microsoft.com/office/drawing/2014/main" id="{F2F50E20-493F-4AFD-8B81-3C888F3D5F7D}"/>
                  </a:ext>
                </a:extLst>
              </p:cNvPr>
              <p:cNvSpPr/>
              <p:nvPr/>
            </p:nvSpPr>
            <p:spPr>
              <a:xfrm>
                <a:off x="5221664" y="4967953"/>
                <a:ext cx="1726727" cy="103360"/>
              </a:xfrm>
              <a:custGeom>
                <a:avLst/>
                <a:gdLst>
                  <a:gd name="connsiteX0" fmla="*/ 1304547 w 1300924"/>
                  <a:gd name="connsiteY0" fmla="*/ 1353 h 77872"/>
                  <a:gd name="connsiteX1" fmla="*/ 1283476 w 1300924"/>
                  <a:gd name="connsiteY1" fmla="*/ 895 h 77872"/>
                  <a:gd name="connsiteX2" fmla="*/ 653169 w 1300924"/>
                  <a:gd name="connsiteY2" fmla="*/ 895 h 77872"/>
                  <a:gd name="connsiteX3" fmla="*/ 647214 w 1300924"/>
                  <a:gd name="connsiteY3" fmla="*/ 895 h 77872"/>
                  <a:gd name="connsiteX4" fmla="*/ 629808 w 1300924"/>
                  <a:gd name="connsiteY4" fmla="*/ 2269 h 77872"/>
                  <a:gd name="connsiteX5" fmla="*/ 16907 w 1300924"/>
                  <a:gd name="connsiteY5" fmla="*/ 2269 h 77872"/>
                  <a:gd name="connsiteX6" fmla="*/ 15991 w 1300924"/>
                  <a:gd name="connsiteY6" fmla="*/ 2269 h 77872"/>
                  <a:gd name="connsiteX7" fmla="*/ 15075 w 1300924"/>
                  <a:gd name="connsiteY7" fmla="*/ 437 h 77872"/>
                  <a:gd name="connsiteX8" fmla="*/ 417 w 1300924"/>
                  <a:gd name="connsiteY8" fmla="*/ 9140 h 77872"/>
                  <a:gd name="connsiteX9" fmla="*/ 3165 w 1300924"/>
                  <a:gd name="connsiteY9" fmla="*/ 80600 h 77872"/>
                  <a:gd name="connsiteX10" fmla="*/ 9120 w 1300924"/>
                  <a:gd name="connsiteY10" fmla="*/ 80600 h 77872"/>
                  <a:gd name="connsiteX11" fmla="*/ 9120 w 1300924"/>
                  <a:gd name="connsiteY11" fmla="*/ 80600 h 77872"/>
                  <a:gd name="connsiteX12" fmla="*/ 653169 w 1300924"/>
                  <a:gd name="connsiteY12" fmla="*/ 80600 h 77872"/>
                  <a:gd name="connsiteX13" fmla="*/ 1300425 w 1300924"/>
                  <a:gd name="connsiteY13" fmla="*/ 80600 h 77872"/>
                  <a:gd name="connsiteX14" fmla="*/ 1304547 w 1300924"/>
                  <a:gd name="connsiteY14" fmla="*/ 1353 h 77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0924" h="77872">
                    <a:moveTo>
                      <a:pt x="1304547" y="1353"/>
                    </a:moveTo>
                    <a:cubicBezTo>
                      <a:pt x="1297676" y="1353"/>
                      <a:pt x="1290805" y="895"/>
                      <a:pt x="1283476" y="895"/>
                    </a:cubicBezTo>
                    <a:cubicBezTo>
                      <a:pt x="1073221" y="895"/>
                      <a:pt x="863424" y="895"/>
                      <a:pt x="653169" y="895"/>
                    </a:cubicBezTo>
                    <a:cubicBezTo>
                      <a:pt x="651337" y="895"/>
                      <a:pt x="649047" y="895"/>
                      <a:pt x="647214" y="895"/>
                    </a:cubicBezTo>
                    <a:cubicBezTo>
                      <a:pt x="641717" y="3644"/>
                      <a:pt x="635304" y="2269"/>
                      <a:pt x="629808" y="2269"/>
                    </a:cubicBezTo>
                    <a:cubicBezTo>
                      <a:pt x="425508" y="2269"/>
                      <a:pt x="221207" y="2269"/>
                      <a:pt x="16907" y="2269"/>
                    </a:cubicBezTo>
                    <a:cubicBezTo>
                      <a:pt x="16449" y="2269"/>
                      <a:pt x="16449" y="2269"/>
                      <a:pt x="15991" y="2269"/>
                    </a:cubicBezTo>
                    <a:cubicBezTo>
                      <a:pt x="15991" y="1811"/>
                      <a:pt x="15991" y="1353"/>
                      <a:pt x="15075" y="437"/>
                    </a:cubicBezTo>
                    <a:cubicBezTo>
                      <a:pt x="7288" y="-1395"/>
                      <a:pt x="3165" y="2728"/>
                      <a:pt x="417" y="9140"/>
                    </a:cubicBezTo>
                    <a:cubicBezTo>
                      <a:pt x="-499" y="32960"/>
                      <a:pt x="-41" y="56780"/>
                      <a:pt x="3165" y="80600"/>
                    </a:cubicBezTo>
                    <a:cubicBezTo>
                      <a:pt x="4998" y="80600"/>
                      <a:pt x="6830" y="80600"/>
                      <a:pt x="9120" y="80600"/>
                    </a:cubicBezTo>
                    <a:cubicBezTo>
                      <a:pt x="9120" y="80600"/>
                      <a:pt x="9120" y="80600"/>
                      <a:pt x="9120" y="80600"/>
                    </a:cubicBezTo>
                    <a:cubicBezTo>
                      <a:pt x="223956" y="80600"/>
                      <a:pt x="438334" y="80600"/>
                      <a:pt x="653169" y="80600"/>
                    </a:cubicBezTo>
                    <a:cubicBezTo>
                      <a:pt x="868921" y="80600"/>
                      <a:pt x="1084673" y="80600"/>
                      <a:pt x="1300425" y="80600"/>
                    </a:cubicBezTo>
                    <a:cubicBezTo>
                      <a:pt x="1301799" y="54490"/>
                      <a:pt x="1305464" y="27922"/>
                      <a:pt x="1304547" y="1353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68">
                <a:extLst>
                  <a:ext uri="{FF2B5EF4-FFF2-40B4-BE49-F238E27FC236}">
                    <a16:creationId xmlns:a16="http://schemas.microsoft.com/office/drawing/2014/main" id="{3CC60E3B-D204-44CF-9C45-6F51E8D12A19}"/>
                  </a:ext>
                </a:extLst>
              </p:cNvPr>
              <p:cNvSpPr/>
              <p:nvPr/>
            </p:nvSpPr>
            <p:spPr>
              <a:xfrm>
                <a:off x="6022956" y="4640821"/>
                <a:ext cx="60800" cy="6080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6" name="Group 198">
            <a:extLst>
              <a:ext uri="{FF2B5EF4-FFF2-40B4-BE49-F238E27FC236}">
                <a16:creationId xmlns:a16="http://schemas.microsoft.com/office/drawing/2014/main" id="{F3B2E911-4BD9-4E74-9612-7377B459CEE8}"/>
              </a:ext>
            </a:extLst>
          </p:cNvPr>
          <p:cNvGrpSpPr/>
          <p:nvPr/>
        </p:nvGrpSpPr>
        <p:grpSpPr>
          <a:xfrm>
            <a:off x="7293915" y="4398010"/>
            <a:ext cx="1384943" cy="1938138"/>
            <a:chOff x="7200213" y="4377641"/>
            <a:chExt cx="1384943" cy="1938138"/>
          </a:xfrm>
        </p:grpSpPr>
        <p:grpSp>
          <p:nvGrpSpPr>
            <p:cNvPr id="87" name="Group 197">
              <a:extLst>
                <a:ext uri="{FF2B5EF4-FFF2-40B4-BE49-F238E27FC236}">
                  <a16:creationId xmlns:a16="http://schemas.microsoft.com/office/drawing/2014/main" id="{AC7F46D0-F75D-4EEC-8E44-640822C12CAA}"/>
                </a:ext>
              </a:extLst>
            </p:cNvPr>
            <p:cNvGrpSpPr/>
            <p:nvPr/>
          </p:nvGrpSpPr>
          <p:grpSpPr>
            <a:xfrm>
              <a:off x="7200213" y="4377641"/>
              <a:ext cx="1384943" cy="1273416"/>
              <a:chOff x="7174858" y="4292183"/>
              <a:chExt cx="1451257" cy="1334390"/>
            </a:xfrm>
          </p:grpSpPr>
          <p:sp>
            <p:nvSpPr>
              <p:cNvPr id="93" name="Freeform: Shape 174">
                <a:extLst>
                  <a:ext uri="{FF2B5EF4-FFF2-40B4-BE49-F238E27FC236}">
                    <a16:creationId xmlns:a16="http://schemas.microsoft.com/office/drawing/2014/main" id="{E84CE527-688C-4FD9-A3BB-E44CE2B883F5}"/>
                  </a:ext>
                </a:extLst>
              </p:cNvPr>
              <p:cNvSpPr/>
              <p:nvPr/>
            </p:nvSpPr>
            <p:spPr>
              <a:xfrm>
                <a:off x="7580996" y="5046153"/>
                <a:ext cx="270253" cy="578736"/>
              </a:xfrm>
              <a:custGeom>
                <a:avLst/>
                <a:gdLst>
                  <a:gd name="connsiteX0" fmla="*/ 5349 w 208810"/>
                  <a:gd name="connsiteY0" fmla="*/ 0 h 447159"/>
                  <a:gd name="connsiteX1" fmla="*/ 17474 w 208810"/>
                  <a:gd name="connsiteY1" fmla="*/ 10445 h 447159"/>
                  <a:gd name="connsiteX2" fmla="*/ 63564 w 208810"/>
                  <a:gd name="connsiteY2" fmla="*/ 34977 h 447159"/>
                  <a:gd name="connsiteX3" fmla="*/ 56243 w 208810"/>
                  <a:gd name="connsiteY3" fmla="*/ 4648 h 447159"/>
                  <a:gd name="connsiteX4" fmla="*/ 66195 w 208810"/>
                  <a:gd name="connsiteY4" fmla="*/ 7847 h 447159"/>
                  <a:gd name="connsiteX5" fmla="*/ 66629 w 208810"/>
                  <a:gd name="connsiteY5" fmla="*/ 7708 h 447159"/>
                  <a:gd name="connsiteX6" fmla="*/ 67777 w 208810"/>
                  <a:gd name="connsiteY6" fmla="*/ 19861 h 447159"/>
                  <a:gd name="connsiteX7" fmla="*/ 87848 w 208810"/>
                  <a:gd name="connsiteY7" fmla="*/ 52075 h 447159"/>
                  <a:gd name="connsiteX8" fmla="*/ 98504 w 208810"/>
                  <a:gd name="connsiteY8" fmla="*/ 49845 h 447159"/>
                  <a:gd name="connsiteX9" fmla="*/ 102964 w 208810"/>
                  <a:gd name="connsiteY9" fmla="*/ 42163 h 447159"/>
                  <a:gd name="connsiteX10" fmla="*/ 109159 w 208810"/>
                  <a:gd name="connsiteY10" fmla="*/ 36712 h 447159"/>
                  <a:gd name="connsiteX11" fmla="*/ 112876 w 208810"/>
                  <a:gd name="connsiteY11" fmla="*/ 43898 h 447159"/>
                  <a:gd name="connsiteX12" fmla="*/ 116097 w 208810"/>
                  <a:gd name="connsiteY12" fmla="*/ 66943 h 447159"/>
                  <a:gd name="connsiteX13" fmla="*/ 125266 w 208810"/>
                  <a:gd name="connsiteY13" fmla="*/ 92962 h 447159"/>
                  <a:gd name="connsiteX14" fmla="*/ 188206 w 208810"/>
                  <a:gd name="connsiteY14" fmla="*/ 228755 h 447159"/>
                  <a:gd name="connsiteX15" fmla="*/ 208278 w 208810"/>
                  <a:gd name="connsiteY15" fmla="*/ 352406 h 447159"/>
                  <a:gd name="connsiteX16" fmla="*/ 206296 w 208810"/>
                  <a:gd name="connsiteY16" fmla="*/ 435170 h 447159"/>
                  <a:gd name="connsiteX17" fmla="*/ 203818 w 208810"/>
                  <a:gd name="connsiteY17" fmla="*/ 444339 h 447159"/>
                  <a:gd name="connsiteX18" fmla="*/ 201587 w 208810"/>
                  <a:gd name="connsiteY18" fmla="*/ 446073 h 447159"/>
                  <a:gd name="connsiteX19" fmla="*/ 177799 w 208810"/>
                  <a:gd name="connsiteY19" fmla="*/ 445825 h 447159"/>
                  <a:gd name="connsiteX20" fmla="*/ 176808 w 208810"/>
                  <a:gd name="connsiteY20" fmla="*/ 444834 h 447159"/>
                  <a:gd name="connsiteX21" fmla="*/ 180029 w 208810"/>
                  <a:gd name="connsiteY21" fmla="*/ 358105 h 447159"/>
                  <a:gd name="connsiteX22" fmla="*/ 174825 w 208810"/>
                  <a:gd name="connsiteY22" fmla="*/ 302102 h 447159"/>
                  <a:gd name="connsiteX23" fmla="*/ 169126 w 208810"/>
                  <a:gd name="connsiteY23" fmla="*/ 289961 h 447159"/>
                  <a:gd name="connsiteX24" fmla="*/ 157480 w 208810"/>
                  <a:gd name="connsiteY24" fmla="*/ 271376 h 447159"/>
                  <a:gd name="connsiteX25" fmla="*/ 169126 w 208810"/>
                  <a:gd name="connsiteY25" fmla="*/ 273854 h 447159"/>
                  <a:gd name="connsiteX26" fmla="*/ 157231 w 208810"/>
                  <a:gd name="connsiteY26" fmla="*/ 227516 h 447159"/>
                  <a:gd name="connsiteX27" fmla="*/ 150789 w 208810"/>
                  <a:gd name="connsiteY27" fmla="*/ 223056 h 447159"/>
                  <a:gd name="connsiteX28" fmla="*/ 107177 w 208810"/>
                  <a:gd name="connsiteY28" fmla="*/ 209674 h 447159"/>
                  <a:gd name="connsiteX29" fmla="*/ 106813 w 208810"/>
                  <a:gd name="connsiteY29" fmla="*/ 209596 h 447159"/>
                  <a:gd name="connsiteX30" fmla="*/ 107614 w 208810"/>
                  <a:gd name="connsiteY30" fmla="*/ 202003 h 447159"/>
                  <a:gd name="connsiteX31" fmla="*/ 106874 w 208810"/>
                  <a:gd name="connsiteY31" fmla="*/ 199234 h 447159"/>
                  <a:gd name="connsiteX32" fmla="*/ 115601 w 208810"/>
                  <a:gd name="connsiteY32" fmla="*/ 204470 h 447159"/>
                  <a:gd name="connsiteX33" fmla="*/ 153514 w 208810"/>
                  <a:gd name="connsiteY33" fmla="*/ 216860 h 447159"/>
                  <a:gd name="connsiteX34" fmla="*/ 125018 w 208810"/>
                  <a:gd name="connsiteY34" fmla="*/ 147477 h 447159"/>
                  <a:gd name="connsiteX35" fmla="*/ 36802 w 208810"/>
                  <a:gd name="connsiteY35" fmla="*/ 50588 h 447159"/>
                  <a:gd name="connsiteX36" fmla="*/ 31846 w 208810"/>
                  <a:gd name="connsiteY36" fmla="*/ 33490 h 447159"/>
                  <a:gd name="connsiteX37" fmla="*/ 29864 w 208810"/>
                  <a:gd name="connsiteY37" fmla="*/ 26552 h 447159"/>
                  <a:gd name="connsiteX38" fmla="*/ 0 w 208810"/>
                  <a:gd name="connsiteY38" fmla="*/ 7414 h 447159"/>
                  <a:gd name="connsiteX39" fmla="*/ 5322 w 208810"/>
                  <a:gd name="connsiteY39" fmla="*/ 100 h 447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08810" h="447159">
                    <a:moveTo>
                      <a:pt x="5349" y="0"/>
                    </a:moveTo>
                    <a:lnTo>
                      <a:pt x="17474" y="10445"/>
                    </a:lnTo>
                    <a:cubicBezTo>
                      <a:pt x="32094" y="19614"/>
                      <a:pt x="47705" y="26552"/>
                      <a:pt x="63564" y="34977"/>
                    </a:cubicBezTo>
                    <a:lnTo>
                      <a:pt x="56243" y="4648"/>
                    </a:lnTo>
                    <a:lnTo>
                      <a:pt x="66195" y="7847"/>
                    </a:lnTo>
                    <a:lnTo>
                      <a:pt x="66629" y="7708"/>
                    </a:lnTo>
                    <a:lnTo>
                      <a:pt x="67777" y="19861"/>
                    </a:lnTo>
                    <a:cubicBezTo>
                      <a:pt x="71494" y="32499"/>
                      <a:pt x="77193" y="43649"/>
                      <a:pt x="87848" y="52075"/>
                    </a:cubicBezTo>
                    <a:cubicBezTo>
                      <a:pt x="92557" y="55792"/>
                      <a:pt x="95778" y="55792"/>
                      <a:pt x="98504" y="49845"/>
                    </a:cubicBezTo>
                    <a:cubicBezTo>
                      <a:pt x="99743" y="47119"/>
                      <a:pt x="101229" y="44641"/>
                      <a:pt x="102964" y="42163"/>
                    </a:cubicBezTo>
                    <a:cubicBezTo>
                      <a:pt x="104698" y="39933"/>
                      <a:pt x="105690" y="36216"/>
                      <a:pt x="109159" y="36712"/>
                    </a:cubicBezTo>
                    <a:cubicBezTo>
                      <a:pt x="112876" y="37207"/>
                      <a:pt x="112381" y="41172"/>
                      <a:pt x="112876" y="43898"/>
                    </a:cubicBezTo>
                    <a:cubicBezTo>
                      <a:pt x="114115" y="51579"/>
                      <a:pt x="115354" y="59261"/>
                      <a:pt x="116097" y="66943"/>
                    </a:cubicBezTo>
                    <a:cubicBezTo>
                      <a:pt x="116841" y="76359"/>
                      <a:pt x="119319" y="85032"/>
                      <a:pt x="125266" y="92962"/>
                    </a:cubicBezTo>
                    <a:cubicBezTo>
                      <a:pt x="155497" y="133848"/>
                      <a:pt x="174825" y="180186"/>
                      <a:pt x="188206" y="228755"/>
                    </a:cubicBezTo>
                    <a:cubicBezTo>
                      <a:pt x="199357" y="269146"/>
                      <a:pt x="206791" y="310280"/>
                      <a:pt x="208278" y="352406"/>
                    </a:cubicBezTo>
                    <a:cubicBezTo>
                      <a:pt x="209269" y="380159"/>
                      <a:pt x="209022" y="407665"/>
                      <a:pt x="206296" y="435170"/>
                    </a:cubicBezTo>
                    <a:cubicBezTo>
                      <a:pt x="206048" y="438391"/>
                      <a:pt x="205800" y="441613"/>
                      <a:pt x="203818" y="444339"/>
                    </a:cubicBezTo>
                    <a:cubicBezTo>
                      <a:pt x="203322" y="445082"/>
                      <a:pt x="202579" y="445578"/>
                      <a:pt x="201587" y="446073"/>
                    </a:cubicBezTo>
                    <a:cubicBezTo>
                      <a:pt x="193658" y="447312"/>
                      <a:pt x="185728" y="447808"/>
                      <a:pt x="177799" y="445825"/>
                    </a:cubicBezTo>
                    <a:cubicBezTo>
                      <a:pt x="177551" y="445578"/>
                      <a:pt x="177055" y="445082"/>
                      <a:pt x="176808" y="444834"/>
                    </a:cubicBezTo>
                    <a:cubicBezTo>
                      <a:pt x="180029" y="416090"/>
                      <a:pt x="181268" y="387097"/>
                      <a:pt x="180029" y="358105"/>
                    </a:cubicBezTo>
                    <a:cubicBezTo>
                      <a:pt x="179286" y="339272"/>
                      <a:pt x="177055" y="320688"/>
                      <a:pt x="174825" y="302102"/>
                    </a:cubicBezTo>
                    <a:cubicBezTo>
                      <a:pt x="174082" y="297395"/>
                      <a:pt x="171356" y="293678"/>
                      <a:pt x="169126" y="289961"/>
                    </a:cubicBezTo>
                    <a:cubicBezTo>
                      <a:pt x="165409" y="283766"/>
                      <a:pt x="161444" y="277571"/>
                      <a:pt x="157480" y="271376"/>
                    </a:cubicBezTo>
                    <a:cubicBezTo>
                      <a:pt x="161692" y="270384"/>
                      <a:pt x="164666" y="273854"/>
                      <a:pt x="169126" y="273854"/>
                    </a:cubicBezTo>
                    <a:cubicBezTo>
                      <a:pt x="166400" y="257995"/>
                      <a:pt x="162188" y="242631"/>
                      <a:pt x="157231" y="227516"/>
                    </a:cubicBezTo>
                    <a:cubicBezTo>
                      <a:pt x="156240" y="224790"/>
                      <a:pt x="153267" y="224047"/>
                      <a:pt x="150789" y="223056"/>
                    </a:cubicBezTo>
                    <a:cubicBezTo>
                      <a:pt x="137160" y="216117"/>
                      <a:pt x="122292" y="212152"/>
                      <a:pt x="107177" y="209674"/>
                    </a:cubicBezTo>
                    <a:lnTo>
                      <a:pt x="106813" y="209596"/>
                    </a:lnTo>
                    <a:lnTo>
                      <a:pt x="107614" y="202003"/>
                    </a:lnTo>
                    <a:lnTo>
                      <a:pt x="106874" y="199234"/>
                    </a:lnTo>
                    <a:lnTo>
                      <a:pt x="115601" y="204470"/>
                    </a:lnTo>
                    <a:cubicBezTo>
                      <a:pt x="128239" y="206453"/>
                      <a:pt x="140382" y="210665"/>
                      <a:pt x="153514" y="216860"/>
                    </a:cubicBezTo>
                    <a:cubicBezTo>
                      <a:pt x="145585" y="191833"/>
                      <a:pt x="136416" y="169283"/>
                      <a:pt x="125018" y="147477"/>
                    </a:cubicBezTo>
                    <a:cubicBezTo>
                      <a:pt x="103955" y="107582"/>
                      <a:pt x="76945" y="73138"/>
                      <a:pt x="36802" y="50588"/>
                    </a:cubicBezTo>
                    <a:cubicBezTo>
                      <a:pt x="29616" y="46375"/>
                      <a:pt x="28129" y="41172"/>
                      <a:pt x="31846" y="33490"/>
                    </a:cubicBezTo>
                    <a:cubicBezTo>
                      <a:pt x="33829" y="29525"/>
                      <a:pt x="32094" y="28534"/>
                      <a:pt x="29864" y="26552"/>
                    </a:cubicBezTo>
                    <a:lnTo>
                      <a:pt x="0" y="7414"/>
                    </a:lnTo>
                    <a:lnTo>
                      <a:pt x="5322" y="100"/>
                    </a:lnTo>
                    <a:close/>
                  </a:path>
                </a:pathLst>
              </a:custGeom>
              <a:solidFill>
                <a:schemeClr val="accent4"/>
              </a:solidFill>
              <a:ln w="45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94" name="Freeform: Shape 175">
                <a:extLst>
                  <a:ext uri="{FF2B5EF4-FFF2-40B4-BE49-F238E27FC236}">
                    <a16:creationId xmlns:a16="http://schemas.microsoft.com/office/drawing/2014/main" id="{9FDF5516-5945-4C18-A945-744F280653EF}"/>
                  </a:ext>
                </a:extLst>
              </p:cNvPr>
              <p:cNvSpPr/>
              <p:nvPr/>
            </p:nvSpPr>
            <p:spPr>
              <a:xfrm>
                <a:off x="7851201" y="4729847"/>
                <a:ext cx="365841" cy="896726"/>
              </a:xfrm>
              <a:custGeom>
                <a:avLst/>
                <a:gdLst>
                  <a:gd name="connsiteX0" fmla="*/ 206792 w 282666"/>
                  <a:gd name="connsiteY0" fmla="*/ 0 h 692853"/>
                  <a:gd name="connsiteX1" fmla="*/ 214100 w 282666"/>
                  <a:gd name="connsiteY1" fmla="*/ 38262 h 692853"/>
                  <a:gd name="connsiteX2" fmla="*/ 221286 w 282666"/>
                  <a:gd name="connsiteY2" fmla="*/ 64776 h 692853"/>
                  <a:gd name="connsiteX3" fmla="*/ 241853 w 282666"/>
                  <a:gd name="connsiteY3" fmla="*/ 38510 h 692853"/>
                  <a:gd name="connsiteX4" fmla="*/ 259695 w 282666"/>
                  <a:gd name="connsiteY4" fmla="*/ 15713 h 692853"/>
                  <a:gd name="connsiteX5" fmla="*/ 275802 w 282666"/>
                  <a:gd name="connsiteY5" fmla="*/ 11747 h 692853"/>
                  <a:gd name="connsiteX6" fmla="*/ 281253 w 282666"/>
                  <a:gd name="connsiteY6" fmla="*/ 30085 h 692853"/>
                  <a:gd name="connsiteX7" fmla="*/ 276793 w 282666"/>
                  <a:gd name="connsiteY7" fmla="*/ 36775 h 692853"/>
                  <a:gd name="connsiteX8" fmla="*/ 209640 w 282666"/>
                  <a:gd name="connsiteY8" fmla="*/ 124248 h 692853"/>
                  <a:gd name="connsiteX9" fmla="*/ 204931 w 282666"/>
                  <a:gd name="connsiteY9" fmla="*/ 130938 h 692853"/>
                  <a:gd name="connsiteX10" fmla="*/ 213852 w 282666"/>
                  <a:gd name="connsiteY10" fmla="*/ 129451 h 692853"/>
                  <a:gd name="connsiteX11" fmla="*/ 272085 w 282666"/>
                  <a:gd name="connsiteY11" fmla="*/ 118548 h 692853"/>
                  <a:gd name="connsiteX12" fmla="*/ 272419 w 282666"/>
                  <a:gd name="connsiteY12" fmla="*/ 118355 h 692853"/>
                  <a:gd name="connsiteX13" fmla="*/ 272495 w 282666"/>
                  <a:gd name="connsiteY13" fmla="*/ 127946 h 692853"/>
                  <a:gd name="connsiteX14" fmla="*/ 271156 w 282666"/>
                  <a:gd name="connsiteY14" fmla="*/ 128336 h 692853"/>
                  <a:gd name="connsiteX15" fmla="*/ 258456 w 282666"/>
                  <a:gd name="connsiteY15" fmla="*/ 128956 h 692853"/>
                  <a:gd name="connsiteX16" fmla="*/ 202949 w 282666"/>
                  <a:gd name="connsiteY16" fmla="*/ 142337 h 692853"/>
                  <a:gd name="connsiteX17" fmla="*/ 197250 w 282666"/>
                  <a:gd name="connsiteY17" fmla="*/ 146549 h 692853"/>
                  <a:gd name="connsiteX18" fmla="*/ 149920 w 282666"/>
                  <a:gd name="connsiteY18" fmla="*/ 215685 h 692853"/>
                  <a:gd name="connsiteX19" fmla="*/ 193781 w 282666"/>
                  <a:gd name="connsiteY19" fmla="*/ 209242 h 692853"/>
                  <a:gd name="connsiteX20" fmla="*/ 198173 w 282666"/>
                  <a:gd name="connsiteY20" fmla="*/ 207216 h 692853"/>
                  <a:gd name="connsiteX21" fmla="*/ 190778 w 282666"/>
                  <a:gd name="connsiteY21" fmla="*/ 217389 h 692853"/>
                  <a:gd name="connsiteX22" fmla="*/ 180400 w 282666"/>
                  <a:gd name="connsiteY22" fmla="*/ 218163 h 692853"/>
                  <a:gd name="connsiteX23" fmla="*/ 142982 w 282666"/>
                  <a:gd name="connsiteY23" fmla="*/ 227331 h 692853"/>
                  <a:gd name="connsiteX24" fmla="*/ 136787 w 282666"/>
                  <a:gd name="connsiteY24" fmla="*/ 233031 h 692853"/>
                  <a:gd name="connsiteX25" fmla="*/ 58236 w 282666"/>
                  <a:gd name="connsiteY25" fmla="*/ 398064 h 692853"/>
                  <a:gd name="connsiteX26" fmla="*/ 64926 w 282666"/>
                  <a:gd name="connsiteY26" fmla="*/ 407232 h 692853"/>
                  <a:gd name="connsiteX27" fmla="*/ 79298 w 282666"/>
                  <a:gd name="connsiteY27" fmla="*/ 407728 h 692853"/>
                  <a:gd name="connsiteX28" fmla="*/ 81033 w 282666"/>
                  <a:gd name="connsiteY28" fmla="*/ 408471 h 692853"/>
                  <a:gd name="connsiteX29" fmla="*/ 53032 w 282666"/>
                  <a:gd name="connsiteY29" fmla="*/ 428543 h 692853"/>
                  <a:gd name="connsiteX30" fmla="*/ 46589 w 282666"/>
                  <a:gd name="connsiteY30" fmla="*/ 437216 h 692853"/>
                  <a:gd name="connsiteX31" fmla="*/ 29491 w 282666"/>
                  <a:gd name="connsiteY31" fmla="*/ 588868 h 692853"/>
                  <a:gd name="connsiteX32" fmla="*/ 30235 w 282666"/>
                  <a:gd name="connsiteY32" fmla="*/ 591098 h 692853"/>
                  <a:gd name="connsiteX33" fmla="*/ 50058 w 282666"/>
                  <a:gd name="connsiteY33" fmla="*/ 579204 h 692853"/>
                  <a:gd name="connsiteX34" fmla="*/ 32960 w 282666"/>
                  <a:gd name="connsiteY34" fmla="*/ 623560 h 692853"/>
                  <a:gd name="connsiteX35" fmla="*/ 29739 w 282666"/>
                  <a:gd name="connsiteY35" fmla="*/ 642392 h 692853"/>
                  <a:gd name="connsiteX36" fmla="*/ 30482 w 282666"/>
                  <a:gd name="connsiteY36" fmla="*/ 687491 h 692853"/>
                  <a:gd name="connsiteX37" fmla="*/ 24783 w 282666"/>
                  <a:gd name="connsiteY37" fmla="*/ 692448 h 692853"/>
                  <a:gd name="connsiteX38" fmla="*/ 5703 w 282666"/>
                  <a:gd name="connsiteY38" fmla="*/ 691951 h 692853"/>
                  <a:gd name="connsiteX39" fmla="*/ 3472 w 282666"/>
                  <a:gd name="connsiteY39" fmla="*/ 690465 h 692853"/>
                  <a:gd name="connsiteX40" fmla="*/ 1985 w 282666"/>
                  <a:gd name="connsiteY40" fmla="*/ 684270 h 692853"/>
                  <a:gd name="connsiteX41" fmla="*/ 251 w 282666"/>
                  <a:gd name="connsiteY41" fmla="*/ 574000 h 692853"/>
                  <a:gd name="connsiteX42" fmla="*/ 30730 w 282666"/>
                  <a:gd name="connsiteY42" fmla="*/ 391869 h 692853"/>
                  <a:gd name="connsiteX43" fmla="*/ 80785 w 282666"/>
                  <a:gd name="connsiteY43" fmla="*/ 274909 h 692853"/>
                  <a:gd name="connsiteX44" fmla="*/ 82767 w 282666"/>
                  <a:gd name="connsiteY44" fmla="*/ 255580 h 692853"/>
                  <a:gd name="connsiteX45" fmla="*/ 75086 w 282666"/>
                  <a:gd name="connsiteY45" fmla="*/ 219402 h 692853"/>
                  <a:gd name="connsiteX46" fmla="*/ 71618 w 282666"/>
                  <a:gd name="connsiteY46" fmla="*/ 212979 h 692853"/>
                  <a:gd name="connsiteX47" fmla="*/ 81385 w 282666"/>
                  <a:gd name="connsiteY47" fmla="*/ 206730 h 692853"/>
                  <a:gd name="connsiteX48" fmla="*/ 85741 w 282666"/>
                  <a:gd name="connsiteY48" fmla="*/ 221632 h 692853"/>
                  <a:gd name="connsiteX49" fmla="*/ 92184 w 282666"/>
                  <a:gd name="connsiteY49" fmla="*/ 251616 h 692853"/>
                  <a:gd name="connsiteX50" fmla="*/ 108538 w 282666"/>
                  <a:gd name="connsiteY50" fmla="*/ 224110 h 692853"/>
                  <a:gd name="connsiteX51" fmla="*/ 206914 w 282666"/>
                  <a:gd name="connsiteY51" fmla="*/ 82618 h 692853"/>
                  <a:gd name="connsiteX52" fmla="*/ 211374 w 282666"/>
                  <a:gd name="connsiteY52" fmla="*/ 60316 h 692853"/>
                  <a:gd name="connsiteX53" fmla="*/ 200967 w 282666"/>
                  <a:gd name="connsiteY53" fmla="*/ 13978 h 692853"/>
                  <a:gd name="connsiteX54" fmla="*/ 197889 w 282666"/>
                  <a:gd name="connsiteY54" fmla="*/ 2268 h 69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82666" h="692853">
                    <a:moveTo>
                      <a:pt x="206792" y="0"/>
                    </a:moveTo>
                    <a:lnTo>
                      <a:pt x="214100" y="38262"/>
                    </a:lnTo>
                    <a:cubicBezTo>
                      <a:pt x="216826" y="46687"/>
                      <a:pt x="218808" y="55360"/>
                      <a:pt x="221286" y="64776"/>
                    </a:cubicBezTo>
                    <a:cubicBezTo>
                      <a:pt x="228472" y="55608"/>
                      <a:pt x="235163" y="46935"/>
                      <a:pt x="241853" y="38510"/>
                    </a:cubicBezTo>
                    <a:cubicBezTo>
                      <a:pt x="247801" y="30828"/>
                      <a:pt x="253747" y="23394"/>
                      <a:pt x="259695" y="15713"/>
                    </a:cubicBezTo>
                    <a:cubicBezTo>
                      <a:pt x="263907" y="10013"/>
                      <a:pt x="269111" y="7783"/>
                      <a:pt x="275802" y="11747"/>
                    </a:cubicBezTo>
                    <a:cubicBezTo>
                      <a:pt x="281997" y="15464"/>
                      <a:pt x="284474" y="23642"/>
                      <a:pt x="281253" y="30085"/>
                    </a:cubicBezTo>
                    <a:cubicBezTo>
                      <a:pt x="280014" y="32562"/>
                      <a:pt x="278280" y="34545"/>
                      <a:pt x="276793" y="36775"/>
                    </a:cubicBezTo>
                    <a:cubicBezTo>
                      <a:pt x="254491" y="66015"/>
                      <a:pt x="231941" y="95255"/>
                      <a:pt x="209640" y="124248"/>
                    </a:cubicBezTo>
                    <a:cubicBezTo>
                      <a:pt x="207905" y="126478"/>
                      <a:pt x="206666" y="128460"/>
                      <a:pt x="204931" y="130938"/>
                    </a:cubicBezTo>
                    <a:cubicBezTo>
                      <a:pt x="208401" y="131929"/>
                      <a:pt x="211126" y="130443"/>
                      <a:pt x="213852" y="129451"/>
                    </a:cubicBezTo>
                    <a:cubicBezTo>
                      <a:pt x="232685" y="122265"/>
                      <a:pt x="252261" y="119787"/>
                      <a:pt x="272085" y="118548"/>
                    </a:cubicBezTo>
                    <a:lnTo>
                      <a:pt x="272419" y="118355"/>
                    </a:lnTo>
                    <a:lnTo>
                      <a:pt x="272495" y="127946"/>
                    </a:lnTo>
                    <a:lnTo>
                      <a:pt x="271156" y="128336"/>
                    </a:lnTo>
                    <a:cubicBezTo>
                      <a:pt x="266881" y="128708"/>
                      <a:pt x="262545" y="128584"/>
                      <a:pt x="258456" y="128956"/>
                    </a:cubicBezTo>
                    <a:cubicBezTo>
                      <a:pt x="239128" y="130443"/>
                      <a:pt x="221286" y="137133"/>
                      <a:pt x="202949" y="142337"/>
                    </a:cubicBezTo>
                    <a:cubicBezTo>
                      <a:pt x="200471" y="143080"/>
                      <a:pt x="198736" y="144567"/>
                      <a:pt x="197250" y="146549"/>
                    </a:cubicBezTo>
                    <a:cubicBezTo>
                      <a:pt x="180895" y="168851"/>
                      <a:pt x="165036" y="191400"/>
                      <a:pt x="149920" y="215685"/>
                    </a:cubicBezTo>
                    <a:cubicBezTo>
                      <a:pt x="165036" y="211472"/>
                      <a:pt x="178913" y="207755"/>
                      <a:pt x="193781" y="209242"/>
                    </a:cubicBezTo>
                    <a:lnTo>
                      <a:pt x="198173" y="207216"/>
                    </a:lnTo>
                    <a:lnTo>
                      <a:pt x="190778" y="217389"/>
                    </a:lnTo>
                    <a:lnTo>
                      <a:pt x="180400" y="218163"/>
                    </a:lnTo>
                    <a:cubicBezTo>
                      <a:pt x="167514" y="219898"/>
                      <a:pt x="155124" y="223367"/>
                      <a:pt x="142982" y="227331"/>
                    </a:cubicBezTo>
                    <a:cubicBezTo>
                      <a:pt x="139761" y="228322"/>
                      <a:pt x="138274" y="230553"/>
                      <a:pt x="136787" y="233031"/>
                    </a:cubicBezTo>
                    <a:cubicBezTo>
                      <a:pt x="104821" y="285316"/>
                      <a:pt x="77316" y="339831"/>
                      <a:pt x="58236" y="398064"/>
                    </a:cubicBezTo>
                    <a:cubicBezTo>
                      <a:pt x="55262" y="406985"/>
                      <a:pt x="55262" y="406985"/>
                      <a:pt x="64926" y="407232"/>
                    </a:cubicBezTo>
                    <a:cubicBezTo>
                      <a:pt x="69634" y="407480"/>
                      <a:pt x="74590" y="407480"/>
                      <a:pt x="79298" y="407728"/>
                    </a:cubicBezTo>
                    <a:cubicBezTo>
                      <a:pt x="79546" y="407728"/>
                      <a:pt x="79794" y="407976"/>
                      <a:pt x="81033" y="408471"/>
                    </a:cubicBezTo>
                    <a:cubicBezTo>
                      <a:pt x="71369" y="415410"/>
                      <a:pt x="62200" y="422100"/>
                      <a:pt x="53032" y="428543"/>
                    </a:cubicBezTo>
                    <a:cubicBezTo>
                      <a:pt x="49810" y="430773"/>
                      <a:pt x="47580" y="433251"/>
                      <a:pt x="46589" y="437216"/>
                    </a:cubicBezTo>
                    <a:cubicBezTo>
                      <a:pt x="34447" y="487023"/>
                      <a:pt x="29243" y="537574"/>
                      <a:pt x="29491" y="588868"/>
                    </a:cubicBezTo>
                    <a:cubicBezTo>
                      <a:pt x="29491" y="589364"/>
                      <a:pt x="29739" y="589859"/>
                      <a:pt x="30235" y="591098"/>
                    </a:cubicBezTo>
                    <a:cubicBezTo>
                      <a:pt x="36429" y="587381"/>
                      <a:pt x="42376" y="583912"/>
                      <a:pt x="50058" y="579204"/>
                    </a:cubicBezTo>
                    <a:cubicBezTo>
                      <a:pt x="43863" y="595310"/>
                      <a:pt x="38659" y="609435"/>
                      <a:pt x="32960" y="623560"/>
                    </a:cubicBezTo>
                    <a:cubicBezTo>
                      <a:pt x="30482" y="629755"/>
                      <a:pt x="29491" y="635702"/>
                      <a:pt x="29739" y="642392"/>
                    </a:cubicBezTo>
                    <a:cubicBezTo>
                      <a:pt x="30235" y="657508"/>
                      <a:pt x="30235" y="672376"/>
                      <a:pt x="30482" y="687491"/>
                    </a:cubicBezTo>
                    <a:cubicBezTo>
                      <a:pt x="30730" y="691704"/>
                      <a:pt x="27509" y="692200"/>
                      <a:pt x="24783" y="692448"/>
                    </a:cubicBezTo>
                    <a:cubicBezTo>
                      <a:pt x="18340" y="692695"/>
                      <a:pt x="12145" y="693439"/>
                      <a:pt x="5703" y="691951"/>
                    </a:cubicBezTo>
                    <a:cubicBezTo>
                      <a:pt x="4959" y="691704"/>
                      <a:pt x="4216" y="691208"/>
                      <a:pt x="3472" y="690465"/>
                    </a:cubicBezTo>
                    <a:cubicBezTo>
                      <a:pt x="2233" y="688483"/>
                      <a:pt x="1985" y="686500"/>
                      <a:pt x="1985" y="684270"/>
                    </a:cubicBezTo>
                    <a:cubicBezTo>
                      <a:pt x="1490" y="647596"/>
                      <a:pt x="-740" y="610674"/>
                      <a:pt x="251" y="574000"/>
                    </a:cubicBezTo>
                    <a:cubicBezTo>
                      <a:pt x="2233" y="512051"/>
                      <a:pt x="11154" y="451093"/>
                      <a:pt x="30730" y="391869"/>
                    </a:cubicBezTo>
                    <a:cubicBezTo>
                      <a:pt x="44111" y="351478"/>
                      <a:pt x="60961" y="312574"/>
                      <a:pt x="80785" y="274909"/>
                    </a:cubicBezTo>
                    <a:cubicBezTo>
                      <a:pt x="84254" y="268466"/>
                      <a:pt x="84998" y="262519"/>
                      <a:pt x="82767" y="255580"/>
                    </a:cubicBezTo>
                    <a:cubicBezTo>
                      <a:pt x="79051" y="243686"/>
                      <a:pt x="76572" y="231544"/>
                      <a:pt x="75086" y="219402"/>
                    </a:cubicBezTo>
                    <a:lnTo>
                      <a:pt x="71618" y="212979"/>
                    </a:lnTo>
                    <a:lnTo>
                      <a:pt x="81385" y="206730"/>
                    </a:lnTo>
                    <a:lnTo>
                      <a:pt x="85741" y="221632"/>
                    </a:lnTo>
                    <a:cubicBezTo>
                      <a:pt x="87228" y="231544"/>
                      <a:pt x="89458" y="241208"/>
                      <a:pt x="92184" y="251616"/>
                    </a:cubicBezTo>
                    <a:cubicBezTo>
                      <a:pt x="98626" y="242447"/>
                      <a:pt x="103087" y="233031"/>
                      <a:pt x="108538" y="224110"/>
                    </a:cubicBezTo>
                    <a:cubicBezTo>
                      <a:pt x="138274" y="174798"/>
                      <a:pt x="171727" y="127965"/>
                      <a:pt x="206914" y="82618"/>
                    </a:cubicBezTo>
                    <a:cubicBezTo>
                      <a:pt x="212365" y="75432"/>
                      <a:pt x="213605" y="68493"/>
                      <a:pt x="211374" y="60316"/>
                    </a:cubicBezTo>
                    <a:cubicBezTo>
                      <a:pt x="207162" y="44952"/>
                      <a:pt x="200967" y="29837"/>
                      <a:pt x="200967" y="13978"/>
                    </a:cubicBezTo>
                    <a:lnTo>
                      <a:pt x="197889" y="2268"/>
                    </a:lnTo>
                    <a:close/>
                  </a:path>
                </a:pathLst>
              </a:custGeom>
              <a:solidFill>
                <a:schemeClr val="accent6"/>
              </a:solidFill>
              <a:ln w="45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grpSp>
            <p:nvGrpSpPr>
              <p:cNvPr id="95" name="Group 176">
                <a:extLst>
                  <a:ext uri="{FF2B5EF4-FFF2-40B4-BE49-F238E27FC236}">
                    <a16:creationId xmlns:a16="http://schemas.microsoft.com/office/drawing/2014/main" id="{923C98F6-F11E-4BF5-AA70-86D754581BE0}"/>
                  </a:ext>
                </a:extLst>
              </p:cNvPr>
              <p:cNvGrpSpPr/>
              <p:nvPr/>
            </p:nvGrpSpPr>
            <p:grpSpPr>
              <a:xfrm>
                <a:off x="8095070" y="4908898"/>
                <a:ext cx="509301" cy="187947"/>
                <a:chOff x="8637381" y="4172403"/>
                <a:chExt cx="393510" cy="145217"/>
              </a:xfrm>
            </p:grpSpPr>
            <p:sp>
              <p:nvSpPr>
                <p:cNvPr id="114" name="Freeform: Shape 186">
                  <a:extLst>
                    <a:ext uri="{FF2B5EF4-FFF2-40B4-BE49-F238E27FC236}">
                      <a16:creationId xmlns:a16="http://schemas.microsoft.com/office/drawing/2014/main" id="{C6B5F8C8-9281-4F7C-85E1-87BB2969FF8A}"/>
                    </a:ext>
                  </a:extLst>
                </p:cNvPr>
                <p:cNvSpPr/>
                <p:nvPr/>
              </p:nvSpPr>
              <p:spPr>
                <a:xfrm>
                  <a:off x="8637381" y="4172403"/>
                  <a:ext cx="393510" cy="79641"/>
                </a:xfrm>
                <a:custGeom>
                  <a:avLst/>
                  <a:gdLst>
                    <a:gd name="connsiteX0" fmla="*/ 234095 w 393510"/>
                    <a:gd name="connsiteY0" fmla="*/ 0 h 79641"/>
                    <a:gd name="connsiteX1" fmla="*/ 338252 w 393510"/>
                    <a:gd name="connsiteY1" fmla="*/ 31606 h 79641"/>
                    <a:gd name="connsiteX2" fmla="*/ 385085 w 393510"/>
                    <a:gd name="connsiteY2" fmla="*/ 65058 h 79641"/>
                    <a:gd name="connsiteX3" fmla="*/ 393510 w 393510"/>
                    <a:gd name="connsiteY3" fmla="*/ 73484 h 79641"/>
                    <a:gd name="connsiteX4" fmla="*/ 386076 w 393510"/>
                    <a:gd name="connsiteY4" fmla="*/ 74475 h 79641"/>
                    <a:gd name="connsiteX5" fmla="*/ 335030 w 393510"/>
                    <a:gd name="connsiteY5" fmla="*/ 75714 h 79641"/>
                    <a:gd name="connsiteX6" fmla="*/ 321401 w 393510"/>
                    <a:gd name="connsiteY6" fmla="*/ 76457 h 79641"/>
                    <a:gd name="connsiteX7" fmla="*/ 197998 w 393510"/>
                    <a:gd name="connsiteY7" fmla="*/ 76457 h 79641"/>
                    <a:gd name="connsiteX8" fmla="*/ 40151 w 393510"/>
                    <a:gd name="connsiteY8" fmla="*/ 74723 h 79641"/>
                    <a:gd name="connsiteX9" fmla="*/ 32965 w 393510"/>
                    <a:gd name="connsiteY9" fmla="*/ 74475 h 79641"/>
                    <a:gd name="connsiteX10" fmla="*/ 16362 w 393510"/>
                    <a:gd name="connsiteY10" fmla="*/ 75714 h 79641"/>
                    <a:gd name="connsiteX11" fmla="*/ 336 w 393510"/>
                    <a:gd name="connsiteY11" fmla="*/ 79641 h 79641"/>
                    <a:gd name="connsiteX12" fmla="*/ 0 w 393510"/>
                    <a:gd name="connsiteY12" fmla="*/ 78505 h 79641"/>
                    <a:gd name="connsiteX13" fmla="*/ 2275 w 393510"/>
                    <a:gd name="connsiteY13" fmla="*/ 70828 h 79641"/>
                    <a:gd name="connsiteX14" fmla="*/ 29743 w 393510"/>
                    <a:gd name="connsiteY14" fmla="*/ 66793 h 79641"/>
                    <a:gd name="connsiteX15" fmla="*/ 36186 w 393510"/>
                    <a:gd name="connsiteY15" fmla="*/ 63820 h 79641"/>
                    <a:gd name="connsiteX16" fmla="*/ 98198 w 393510"/>
                    <a:gd name="connsiteY16" fmla="*/ 23645 h 79641"/>
                    <a:gd name="connsiteX17" fmla="*/ 158382 w 393510"/>
                    <a:gd name="connsiteY17" fmla="*/ 4438 h 79641"/>
                    <a:gd name="connsiteX18" fmla="*/ 219272 w 393510"/>
                    <a:gd name="connsiteY18" fmla="*/ 256 h 79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93510" h="79641">
                      <a:moveTo>
                        <a:pt x="234095" y="0"/>
                      </a:moveTo>
                      <a:cubicBezTo>
                        <a:pt x="294530" y="6284"/>
                        <a:pt x="337508" y="30305"/>
                        <a:pt x="338252" y="31606"/>
                      </a:cubicBezTo>
                      <a:cubicBezTo>
                        <a:pt x="354358" y="42261"/>
                        <a:pt x="370713" y="51925"/>
                        <a:pt x="385085" y="65058"/>
                      </a:cubicBezTo>
                      <a:cubicBezTo>
                        <a:pt x="388059" y="67784"/>
                        <a:pt x="390785" y="70510"/>
                        <a:pt x="393510" y="73484"/>
                      </a:cubicBezTo>
                      <a:cubicBezTo>
                        <a:pt x="391280" y="75962"/>
                        <a:pt x="388554" y="74723"/>
                        <a:pt x="386076" y="74475"/>
                      </a:cubicBezTo>
                      <a:cubicBezTo>
                        <a:pt x="368979" y="72245"/>
                        <a:pt x="352128" y="71254"/>
                        <a:pt x="335030" y="75714"/>
                      </a:cubicBezTo>
                      <a:cubicBezTo>
                        <a:pt x="330569" y="76457"/>
                        <a:pt x="325861" y="76457"/>
                        <a:pt x="321401" y="76457"/>
                      </a:cubicBezTo>
                      <a:cubicBezTo>
                        <a:pt x="280267" y="76457"/>
                        <a:pt x="239132" y="76209"/>
                        <a:pt x="197998" y="76457"/>
                      </a:cubicBezTo>
                      <a:cubicBezTo>
                        <a:pt x="145465" y="76953"/>
                        <a:pt x="92684" y="73484"/>
                        <a:pt x="40151" y="74723"/>
                      </a:cubicBezTo>
                      <a:cubicBezTo>
                        <a:pt x="37673" y="74723"/>
                        <a:pt x="35443" y="73979"/>
                        <a:pt x="32965" y="74475"/>
                      </a:cubicBezTo>
                      <a:cubicBezTo>
                        <a:pt x="27513" y="76953"/>
                        <a:pt x="21814" y="74970"/>
                        <a:pt x="16362" y="75714"/>
                      </a:cubicBezTo>
                      <a:lnTo>
                        <a:pt x="336" y="79641"/>
                      </a:lnTo>
                      <a:lnTo>
                        <a:pt x="0" y="78505"/>
                      </a:lnTo>
                      <a:lnTo>
                        <a:pt x="2275" y="70828"/>
                      </a:lnTo>
                      <a:lnTo>
                        <a:pt x="29743" y="66793"/>
                      </a:lnTo>
                      <a:cubicBezTo>
                        <a:pt x="32222" y="67041"/>
                        <a:pt x="34204" y="65554"/>
                        <a:pt x="36186" y="63820"/>
                      </a:cubicBezTo>
                      <a:cubicBezTo>
                        <a:pt x="55391" y="47341"/>
                        <a:pt x="76082" y="34022"/>
                        <a:pt x="98198" y="23645"/>
                      </a:cubicBezTo>
                      <a:lnTo>
                        <a:pt x="158382" y="4438"/>
                      </a:lnTo>
                      <a:lnTo>
                        <a:pt x="219272" y="25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15" name="Freeform: Shape 187">
                  <a:extLst>
                    <a:ext uri="{FF2B5EF4-FFF2-40B4-BE49-F238E27FC236}">
                      <a16:creationId xmlns:a16="http://schemas.microsoft.com/office/drawing/2014/main" id="{18A1C67A-58AE-40DC-8FCE-F5C2B081FD0B}"/>
                    </a:ext>
                  </a:extLst>
                </p:cNvPr>
                <p:cNvSpPr/>
                <p:nvPr/>
              </p:nvSpPr>
              <p:spPr>
                <a:xfrm>
                  <a:off x="8669354" y="4243281"/>
                  <a:ext cx="359306" cy="74339"/>
                </a:xfrm>
                <a:custGeom>
                  <a:avLst/>
                  <a:gdLst>
                    <a:gd name="connsiteX0" fmla="*/ 0 w 664204"/>
                    <a:gd name="connsiteY0" fmla="*/ 4817 h 137421"/>
                    <a:gd name="connsiteX1" fmla="*/ 14658 w 664204"/>
                    <a:gd name="connsiteY1" fmla="*/ 694 h 137421"/>
                    <a:gd name="connsiteX2" fmla="*/ 163532 w 664204"/>
                    <a:gd name="connsiteY2" fmla="*/ 1152 h 137421"/>
                    <a:gd name="connsiteX3" fmla="*/ 560680 w 664204"/>
                    <a:gd name="connsiteY3" fmla="*/ 3900 h 137421"/>
                    <a:gd name="connsiteX4" fmla="*/ 662372 w 664204"/>
                    <a:gd name="connsiteY4" fmla="*/ 5733 h 137421"/>
                    <a:gd name="connsiteX5" fmla="*/ 664662 w 664204"/>
                    <a:gd name="connsiteY5" fmla="*/ 8939 h 137421"/>
                    <a:gd name="connsiteX6" fmla="*/ 390735 w 664204"/>
                    <a:gd name="connsiteY6" fmla="*/ 134451 h 137421"/>
                    <a:gd name="connsiteX7" fmla="*/ 0 w 664204"/>
                    <a:gd name="connsiteY7" fmla="*/ 4817 h 137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4204" h="137421">
                      <a:moveTo>
                        <a:pt x="0" y="4817"/>
                      </a:moveTo>
                      <a:cubicBezTo>
                        <a:pt x="3665" y="-1138"/>
                        <a:pt x="9619" y="694"/>
                        <a:pt x="14658" y="694"/>
                      </a:cubicBezTo>
                      <a:cubicBezTo>
                        <a:pt x="64130" y="694"/>
                        <a:pt x="114060" y="-1138"/>
                        <a:pt x="163532" y="1152"/>
                      </a:cubicBezTo>
                      <a:cubicBezTo>
                        <a:pt x="295914" y="6649"/>
                        <a:pt x="428297" y="2068"/>
                        <a:pt x="560680" y="3900"/>
                      </a:cubicBezTo>
                      <a:cubicBezTo>
                        <a:pt x="594577" y="1610"/>
                        <a:pt x="628475" y="694"/>
                        <a:pt x="662372" y="5733"/>
                      </a:cubicBezTo>
                      <a:cubicBezTo>
                        <a:pt x="664204" y="6191"/>
                        <a:pt x="664204" y="7565"/>
                        <a:pt x="664662" y="8939"/>
                      </a:cubicBezTo>
                      <a:cubicBezTo>
                        <a:pt x="587248" y="80856"/>
                        <a:pt x="495634" y="123457"/>
                        <a:pt x="390735" y="134451"/>
                      </a:cubicBezTo>
                      <a:cubicBezTo>
                        <a:pt x="241862" y="150483"/>
                        <a:pt x="111311" y="105592"/>
                        <a:pt x="0" y="481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6" name="Group 177">
                <a:extLst>
                  <a:ext uri="{FF2B5EF4-FFF2-40B4-BE49-F238E27FC236}">
                    <a16:creationId xmlns:a16="http://schemas.microsoft.com/office/drawing/2014/main" id="{2C90BE53-D93C-4E07-A364-CC0DE8CBBD21}"/>
                  </a:ext>
                </a:extLst>
              </p:cNvPr>
              <p:cNvGrpSpPr/>
              <p:nvPr/>
            </p:nvGrpSpPr>
            <p:grpSpPr>
              <a:xfrm>
                <a:off x="7601805" y="4585829"/>
                <a:ext cx="193399" cy="511016"/>
                <a:chOff x="7639492" y="4748236"/>
                <a:chExt cx="147703" cy="390274"/>
              </a:xfrm>
            </p:grpSpPr>
            <p:sp>
              <p:nvSpPr>
                <p:cNvPr id="112" name="Freeform: Shape 184">
                  <a:extLst>
                    <a:ext uri="{FF2B5EF4-FFF2-40B4-BE49-F238E27FC236}">
                      <a16:creationId xmlns:a16="http://schemas.microsoft.com/office/drawing/2014/main" id="{E5CB501D-61F3-464E-8B0A-4BE1FA0C8ED3}"/>
                    </a:ext>
                  </a:extLst>
                </p:cNvPr>
                <p:cNvSpPr/>
                <p:nvPr/>
              </p:nvSpPr>
              <p:spPr>
                <a:xfrm>
                  <a:off x="7683120" y="4748236"/>
                  <a:ext cx="104075" cy="354351"/>
                </a:xfrm>
                <a:custGeom>
                  <a:avLst/>
                  <a:gdLst>
                    <a:gd name="connsiteX0" fmla="*/ 3925 w 192390"/>
                    <a:gd name="connsiteY0" fmla="*/ 655959 h 655042"/>
                    <a:gd name="connsiteX1" fmla="*/ 719 w 192390"/>
                    <a:gd name="connsiteY1" fmla="*/ 642217 h 655042"/>
                    <a:gd name="connsiteX2" fmla="*/ 32326 w 192390"/>
                    <a:gd name="connsiteY2" fmla="*/ 463111 h 655042"/>
                    <a:gd name="connsiteX3" fmla="*/ 66223 w 192390"/>
                    <a:gd name="connsiteY3" fmla="*/ 262017 h 655042"/>
                    <a:gd name="connsiteX4" fmla="*/ 103785 w 192390"/>
                    <a:gd name="connsiteY4" fmla="*/ 48098 h 655042"/>
                    <a:gd name="connsiteX5" fmla="*/ 110656 w 192390"/>
                    <a:gd name="connsiteY5" fmla="*/ 0 h 655042"/>
                    <a:gd name="connsiteX6" fmla="*/ 117069 w 192390"/>
                    <a:gd name="connsiteY6" fmla="*/ 7787 h 655042"/>
                    <a:gd name="connsiteX7" fmla="*/ 190360 w 192390"/>
                    <a:gd name="connsiteY7" fmla="*/ 207048 h 655042"/>
                    <a:gd name="connsiteX8" fmla="*/ 188070 w 192390"/>
                    <a:gd name="connsiteY8" fmla="*/ 342638 h 655042"/>
                    <a:gd name="connsiteX9" fmla="*/ 189902 w 192390"/>
                    <a:gd name="connsiteY9" fmla="*/ 356838 h 655042"/>
                    <a:gd name="connsiteX10" fmla="*/ 18125 w 192390"/>
                    <a:gd name="connsiteY10" fmla="*/ 650004 h 655042"/>
                    <a:gd name="connsiteX11" fmla="*/ 3925 w 192390"/>
                    <a:gd name="connsiteY11" fmla="*/ 655959 h 655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2390" h="655042">
                      <a:moveTo>
                        <a:pt x="3925" y="655959"/>
                      </a:moveTo>
                      <a:cubicBezTo>
                        <a:pt x="-1114" y="652294"/>
                        <a:pt x="-197" y="646797"/>
                        <a:pt x="719" y="642217"/>
                      </a:cubicBezTo>
                      <a:cubicBezTo>
                        <a:pt x="11254" y="582667"/>
                        <a:pt x="21790" y="523118"/>
                        <a:pt x="32326" y="463111"/>
                      </a:cubicBezTo>
                      <a:cubicBezTo>
                        <a:pt x="43777" y="396232"/>
                        <a:pt x="54771" y="328896"/>
                        <a:pt x="66223" y="262017"/>
                      </a:cubicBezTo>
                      <a:cubicBezTo>
                        <a:pt x="78591" y="190558"/>
                        <a:pt x="91417" y="119557"/>
                        <a:pt x="103785" y="48098"/>
                      </a:cubicBezTo>
                      <a:cubicBezTo>
                        <a:pt x="106533" y="32065"/>
                        <a:pt x="108366" y="16033"/>
                        <a:pt x="110656" y="0"/>
                      </a:cubicBezTo>
                      <a:cubicBezTo>
                        <a:pt x="115695" y="458"/>
                        <a:pt x="116153" y="4123"/>
                        <a:pt x="117069" y="7787"/>
                      </a:cubicBezTo>
                      <a:cubicBezTo>
                        <a:pt x="158295" y="68253"/>
                        <a:pt x="180283" y="135589"/>
                        <a:pt x="190360" y="207048"/>
                      </a:cubicBezTo>
                      <a:cubicBezTo>
                        <a:pt x="196773" y="251939"/>
                        <a:pt x="196773" y="297289"/>
                        <a:pt x="188070" y="342638"/>
                      </a:cubicBezTo>
                      <a:cubicBezTo>
                        <a:pt x="191277" y="347218"/>
                        <a:pt x="190819" y="351799"/>
                        <a:pt x="189902" y="356838"/>
                      </a:cubicBezTo>
                      <a:cubicBezTo>
                        <a:pt x="167915" y="475020"/>
                        <a:pt x="110656" y="573048"/>
                        <a:pt x="18125" y="650004"/>
                      </a:cubicBezTo>
                      <a:cubicBezTo>
                        <a:pt x="14461" y="653210"/>
                        <a:pt x="10338" y="657333"/>
                        <a:pt x="3925" y="6559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" name="Freeform: Shape 185">
                  <a:extLst>
                    <a:ext uri="{FF2B5EF4-FFF2-40B4-BE49-F238E27FC236}">
                      <a16:creationId xmlns:a16="http://schemas.microsoft.com/office/drawing/2014/main" id="{75A86AE2-59A5-41CC-BBD8-6A565F33166C}"/>
                    </a:ext>
                  </a:extLst>
                </p:cNvPr>
                <p:cNvSpPr/>
                <p:nvPr/>
              </p:nvSpPr>
              <p:spPr>
                <a:xfrm>
                  <a:off x="7639492" y="4749768"/>
                  <a:ext cx="107522" cy="388742"/>
                </a:xfrm>
                <a:custGeom>
                  <a:avLst/>
                  <a:gdLst>
                    <a:gd name="connsiteX0" fmla="*/ 105912 w 107522"/>
                    <a:gd name="connsiteY0" fmla="*/ 0 h 388742"/>
                    <a:gd name="connsiteX1" fmla="*/ 106903 w 107522"/>
                    <a:gd name="connsiteY1" fmla="*/ 11647 h 388742"/>
                    <a:gd name="connsiteX2" fmla="*/ 69486 w 107522"/>
                    <a:gd name="connsiteY2" fmla="*/ 228469 h 388742"/>
                    <a:gd name="connsiteX3" fmla="*/ 49662 w 107522"/>
                    <a:gd name="connsiteY3" fmla="*/ 344439 h 388742"/>
                    <a:gd name="connsiteX4" fmla="*/ 49414 w 107522"/>
                    <a:gd name="connsiteY4" fmla="*/ 354103 h 388742"/>
                    <a:gd name="connsiteX5" fmla="*/ 52686 w 107522"/>
                    <a:gd name="connsiteY5" fmla="*/ 388742 h 388742"/>
                    <a:gd name="connsiteX6" fmla="*/ 42040 w 107522"/>
                    <a:gd name="connsiteY6" fmla="*/ 383271 h 388742"/>
                    <a:gd name="connsiteX7" fmla="*/ 40741 w 107522"/>
                    <a:gd name="connsiteY7" fmla="*/ 377891 h 388742"/>
                    <a:gd name="connsiteX8" fmla="*/ 40494 w 107522"/>
                    <a:gd name="connsiteY8" fmla="*/ 365997 h 388742"/>
                    <a:gd name="connsiteX9" fmla="*/ 34051 w 107522"/>
                    <a:gd name="connsiteY9" fmla="*/ 340969 h 388742"/>
                    <a:gd name="connsiteX10" fmla="*/ 100708 w 107522"/>
                    <a:gd name="connsiteY10" fmla="*/ 3221 h 388742"/>
                    <a:gd name="connsiteX11" fmla="*/ 105912 w 107522"/>
                    <a:gd name="connsiteY11" fmla="*/ 0 h 388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7522" h="388742">
                      <a:moveTo>
                        <a:pt x="105912" y="0"/>
                      </a:moveTo>
                      <a:cubicBezTo>
                        <a:pt x="108390" y="3717"/>
                        <a:pt x="107399" y="7681"/>
                        <a:pt x="106903" y="11647"/>
                      </a:cubicBezTo>
                      <a:cubicBezTo>
                        <a:pt x="94513" y="84003"/>
                        <a:pt x="81876" y="156112"/>
                        <a:pt x="69486" y="228469"/>
                      </a:cubicBezTo>
                      <a:cubicBezTo>
                        <a:pt x="62795" y="267126"/>
                        <a:pt x="56105" y="305782"/>
                        <a:pt x="49662" y="344439"/>
                      </a:cubicBezTo>
                      <a:cubicBezTo>
                        <a:pt x="49166" y="347660"/>
                        <a:pt x="48671" y="350881"/>
                        <a:pt x="49414" y="354103"/>
                      </a:cubicBezTo>
                      <a:lnTo>
                        <a:pt x="52686" y="388742"/>
                      </a:lnTo>
                      <a:lnTo>
                        <a:pt x="42040" y="383271"/>
                      </a:lnTo>
                      <a:lnTo>
                        <a:pt x="40741" y="377891"/>
                      </a:lnTo>
                      <a:cubicBezTo>
                        <a:pt x="40494" y="373927"/>
                        <a:pt x="39254" y="369466"/>
                        <a:pt x="40494" y="365997"/>
                      </a:cubicBezTo>
                      <a:cubicBezTo>
                        <a:pt x="43467" y="356085"/>
                        <a:pt x="38511" y="348899"/>
                        <a:pt x="34051" y="340969"/>
                      </a:cubicBezTo>
                      <a:cubicBezTo>
                        <a:pt x="-29881" y="226982"/>
                        <a:pt x="-1632" y="83507"/>
                        <a:pt x="100708" y="3221"/>
                      </a:cubicBezTo>
                      <a:cubicBezTo>
                        <a:pt x="102443" y="1982"/>
                        <a:pt x="104177" y="991"/>
                        <a:pt x="10591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97" name="Group 178">
                <a:extLst>
                  <a:ext uri="{FF2B5EF4-FFF2-40B4-BE49-F238E27FC236}">
                    <a16:creationId xmlns:a16="http://schemas.microsoft.com/office/drawing/2014/main" id="{BC79AF1B-0FC9-437E-8E52-D434BC5DE1DE}"/>
                  </a:ext>
                </a:extLst>
              </p:cNvPr>
              <p:cNvGrpSpPr/>
              <p:nvPr/>
            </p:nvGrpSpPr>
            <p:grpSpPr>
              <a:xfrm rot="18000000">
                <a:off x="7333667" y="4674520"/>
                <a:ext cx="193399" cy="511017"/>
                <a:chOff x="7639492" y="4748236"/>
                <a:chExt cx="147703" cy="390274"/>
              </a:xfrm>
            </p:grpSpPr>
            <p:sp>
              <p:nvSpPr>
                <p:cNvPr id="110" name="Freeform: Shape 182">
                  <a:extLst>
                    <a:ext uri="{FF2B5EF4-FFF2-40B4-BE49-F238E27FC236}">
                      <a16:creationId xmlns:a16="http://schemas.microsoft.com/office/drawing/2014/main" id="{5904CC7F-053E-428F-BE37-0313148C10AC}"/>
                    </a:ext>
                  </a:extLst>
                </p:cNvPr>
                <p:cNvSpPr/>
                <p:nvPr/>
              </p:nvSpPr>
              <p:spPr>
                <a:xfrm>
                  <a:off x="7683120" y="4748236"/>
                  <a:ext cx="104075" cy="354351"/>
                </a:xfrm>
                <a:custGeom>
                  <a:avLst/>
                  <a:gdLst>
                    <a:gd name="connsiteX0" fmla="*/ 3925 w 192390"/>
                    <a:gd name="connsiteY0" fmla="*/ 655959 h 655042"/>
                    <a:gd name="connsiteX1" fmla="*/ 719 w 192390"/>
                    <a:gd name="connsiteY1" fmla="*/ 642217 h 655042"/>
                    <a:gd name="connsiteX2" fmla="*/ 32326 w 192390"/>
                    <a:gd name="connsiteY2" fmla="*/ 463111 h 655042"/>
                    <a:gd name="connsiteX3" fmla="*/ 66223 w 192390"/>
                    <a:gd name="connsiteY3" fmla="*/ 262017 h 655042"/>
                    <a:gd name="connsiteX4" fmla="*/ 103785 w 192390"/>
                    <a:gd name="connsiteY4" fmla="*/ 48098 h 655042"/>
                    <a:gd name="connsiteX5" fmla="*/ 110656 w 192390"/>
                    <a:gd name="connsiteY5" fmla="*/ 0 h 655042"/>
                    <a:gd name="connsiteX6" fmla="*/ 117069 w 192390"/>
                    <a:gd name="connsiteY6" fmla="*/ 7787 h 655042"/>
                    <a:gd name="connsiteX7" fmla="*/ 190360 w 192390"/>
                    <a:gd name="connsiteY7" fmla="*/ 207048 h 655042"/>
                    <a:gd name="connsiteX8" fmla="*/ 188070 w 192390"/>
                    <a:gd name="connsiteY8" fmla="*/ 342638 h 655042"/>
                    <a:gd name="connsiteX9" fmla="*/ 189902 w 192390"/>
                    <a:gd name="connsiteY9" fmla="*/ 356838 h 655042"/>
                    <a:gd name="connsiteX10" fmla="*/ 18125 w 192390"/>
                    <a:gd name="connsiteY10" fmla="*/ 650004 h 655042"/>
                    <a:gd name="connsiteX11" fmla="*/ 3925 w 192390"/>
                    <a:gd name="connsiteY11" fmla="*/ 655959 h 655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2390" h="655042">
                      <a:moveTo>
                        <a:pt x="3925" y="655959"/>
                      </a:moveTo>
                      <a:cubicBezTo>
                        <a:pt x="-1114" y="652294"/>
                        <a:pt x="-197" y="646797"/>
                        <a:pt x="719" y="642217"/>
                      </a:cubicBezTo>
                      <a:cubicBezTo>
                        <a:pt x="11254" y="582667"/>
                        <a:pt x="21790" y="523118"/>
                        <a:pt x="32326" y="463111"/>
                      </a:cubicBezTo>
                      <a:cubicBezTo>
                        <a:pt x="43777" y="396232"/>
                        <a:pt x="54771" y="328896"/>
                        <a:pt x="66223" y="262017"/>
                      </a:cubicBezTo>
                      <a:cubicBezTo>
                        <a:pt x="78591" y="190558"/>
                        <a:pt x="91417" y="119557"/>
                        <a:pt x="103785" y="48098"/>
                      </a:cubicBezTo>
                      <a:cubicBezTo>
                        <a:pt x="106533" y="32065"/>
                        <a:pt x="108366" y="16033"/>
                        <a:pt x="110656" y="0"/>
                      </a:cubicBezTo>
                      <a:cubicBezTo>
                        <a:pt x="115695" y="458"/>
                        <a:pt x="116153" y="4123"/>
                        <a:pt x="117069" y="7787"/>
                      </a:cubicBezTo>
                      <a:cubicBezTo>
                        <a:pt x="158295" y="68253"/>
                        <a:pt x="180283" y="135589"/>
                        <a:pt x="190360" y="207048"/>
                      </a:cubicBezTo>
                      <a:cubicBezTo>
                        <a:pt x="196773" y="251939"/>
                        <a:pt x="196773" y="297289"/>
                        <a:pt x="188070" y="342638"/>
                      </a:cubicBezTo>
                      <a:cubicBezTo>
                        <a:pt x="191277" y="347218"/>
                        <a:pt x="190819" y="351799"/>
                        <a:pt x="189902" y="356838"/>
                      </a:cubicBezTo>
                      <a:cubicBezTo>
                        <a:pt x="167915" y="475020"/>
                        <a:pt x="110656" y="573048"/>
                        <a:pt x="18125" y="650004"/>
                      </a:cubicBezTo>
                      <a:cubicBezTo>
                        <a:pt x="14461" y="653210"/>
                        <a:pt x="10338" y="657333"/>
                        <a:pt x="3925" y="6559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Freeform: Shape 183">
                  <a:extLst>
                    <a:ext uri="{FF2B5EF4-FFF2-40B4-BE49-F238E27FC236}">
                      <a16:creationId xmlns:a16="http://schemas.microsoft.com/office/drawing/2014/main" id="{B68254CC-4FB7-4DA9-96D3-EE0754925B10}"/>
                    </a:ext>
                  </a:extLst>
                </p:cNvPr>
                <p:cNvSpPr/>
                <p:nvPr/>
              </p:nvSpPr>
              <p:spPr>
                <a:xfrm>
                  <a:off x="7639492" y="4749768"/>
                  <a:ext cx="107522" cy="388742"/>
                </a:xfrm>
                <a:custGeom>
                  <a:avLst/>
                  <a:gdLst>
                    <a:gd name="connsiteX0" fmla="*/ 105912 w 107522"/>
                    <a:gd name="connsiteY0" fmla="*/ 0 h 388742"/>
                    <a:gd name="connsiteX1" fmla="*/ 106903 w 107522"/>
                    <a:gd name="connsiteY1" fmla="*/ 11647 h 388742"/>
                    <a:gd name="connsiteX2" fmla="*/ 69486 w 107522"/>
                    <a:gd name="connsiteY2" fmla="*/ 228469 h 388742"/>
                    <a:gd name="connsiteX3" fmla="*/ 49662 w 107522"/>
                    <a:gd name="connsiteY3" fmla="*/ 344439 h 388742"/>
                    <a:gd name="connsiteX4" fmla="*/ 49414 w 107522"/>
                    <a:gd name="connsiteY4" fmla="*/ 354103 h 388742"/>
                    <a:gd name="connsiteX5" fmla="*/ 52686 w 107522"/>
                    <a:gd name="connsiteY5" fmla="*/ 388742 h 388742"/>
                    <a:gd name="connsiteX6" fmla="*/ 42040 w 107522"/>
                    <a:gd name="connsiteY6" fmla="*/ 383271 h 388742"/>
                    <a:gd name="connsiteX7" fmla="*/ 40741 w 107522"/>
                    <a:gd name="connsiteY7" fmla="*/ 377891 h 388742"/>
                    <a:gd name="connsiteX8" fmla="*/ 40494 w 107522"/>
                    <a:gd name="connsiteY8" fmla="*/ 365997 h 388742"/>
                    <a:gd name="connsiteX9" fmla="*/ 34051 w 107522"/>
                    <a:gd name="connsiteY9" fmla="*/ 340969 h 388742"/>
                    <a:gd name="connsiteX10" fmla="*/ 100708 w 107522"/>
                    <a:gd name="connsiteY10" fmla="*/ 3221 h 388742"/>
                    <a:gd name="connsiteX11" fmla="*/ 105912 w 107522"/>
                    <a:gd name="connsiteY11" fmla="*/ 0 h 388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7522" h="388742">
                      <a:moveTo>
                        <a:pt x="105912" y="0"/>
                      </a:moveTo>
                      <a:cubicBezTo>
                        <a:pt x="108390" y="3717"/>
                        <a:pt x="107399" y="7681"/>
                        <a:pt x="106903" y="11647"/>
                      </a:cubicBezTo>
                      <a:cubicBezTo>
                        <a:pt x="94513" y="84003"/>
                        <a:pt x="81876" y="156112"/>
                        <a:pt x="69486" y="228469"/>
                      </a:cubicBezTo>
                      <a:cubicBezTo>
                        <a:pt x="62795" y="267126"/>
                        <a:pt x="56105" y="305782"/>
                        <a:pt x="49662" y="344439"/>
                      </a:cubicBezTo>
                      <a:cubicBezTo>
                        <a:pt x="49166" y="347660"/>
                        <a:pt x="48671" y="350881"/>
                        <a:pt x="49414" y="354103"/>
                      </a:cubicBezTo>
                      <a:lnTo>
                        <a:pt x="52686" y="388742"/>
                      </a:lnTo>
                      <a:lnTo>
                        <a:pt x="42040" y="383271"/>
                      </a:lnTo>
                      <a:lnTo>
                        <a:pt x="40741" y="377891"/>
                      </a:lnTo>
                      <a:cubicBezTo>
                        <a:pt x="40494" y="373927"/>
                        <a:pt x="39254" y="369466"/>
                        <a:pt x="40494" y="365997"/>
                      </a:cubicBezTo>
                      <a:cubicBezTo>
                        <a:pt x="43467" y="356085"/>
                        <a:pt x="38511" y="348899"/>
                        <a:pt x="34051" y="340969"/>
                      </a:cubicBezTo>
                      <a:cubicBezTo>
                        <a:pt x="-29881" y="226982"/>
                        <a:pt x="-1632" y="83507"/>
                        <a:pt x="100708" y="3221"/>
                      </a:cubicBezTo>
                      <a:cubicBezTo>
                        <a:pt x="102443" y="1982"/>
                        <a:pt x="104177" y="991"/>
                        <a:pt x="10591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98" name="Group 179">
                <a:extLst>
                  <a:ext uri="{FF2B5EF4-FFF2-40B4-BE49-F238E27FC236}">
                    <a16:creationId xmlns:a16="http://schemas.microsoft.com/office/drawing/2014/main" id="{50FDB8CC-1D93-4B26-AC0B-7ED045FE5882}"/>
                  </a:ext>
                </a:extLst>
              </p:cNvPr>
              <p:cNvGrpSpPr/>
              <p:nvPr/>
            </p:nvGrpSpPr>
            <p:grpSpPr>
              <a:xfrm rot="16568835">
                <a:off x="7892885" y="4452860"/>
                <a:ext cx="509301" cy="187947"/>
                <a:chOff x="8637381" y="4172403"/>
                <a:chExt cx="393510" cy="145217"/>
              </a:xfrm>
            </p:grpSpPr>
            <p:sp>
              <p:nvSpPr>
                <p:cNvPr id="108" name="Freeform: Shape 180">
                  <a:extLst>
                    <a:ext uri="{FF2B5EF4-FFF2-40B4-BE49-F238E27FC236}">
                      <a16:creationId xmlns:a16="http://schemas.microsoft.com/office/drawing/2014/main" id="{CDDDD15C-3800-4D4A-80F7-EC6363894912}"/>
                    </a:ext>
                  </a:extLst>
                </p:cNvPr>
                <p:cNvSpPr/>
                <p:nvPr/>
              </p:nvSpPr>
              <p:spPr>
                <a:xfrm>
                  <a:off x="8637381" y="4172403"/>
                  <a:ext cx="393510" cy="79641"/>
                </a:xfrm>
                <a:custGeom>
                  <a:avLst/>
                  <a:gdLst>
                    <a:gd name="connsiteX0" fmla="*/ 234095 w 393510"/>
                    <a:gd name="connsiteY0" fmla="*/ 0 h 79641"/>
                    <a:gd name="connsiteX1" fmla="*/ 338252 w 393510"/>
                    <a:gd name="connsiteY1" fmla="*/ 31606 h 79641"/>
                    <a:gd name="connsiteX2" fmla="*/ 385085 w 393510"/>
                    <a:gd name="connsiteY2" fmla="*/ 65058 h 79641"/>
                    <a:gd name="connsiteX3" fmla="*/ 393510 w 393510"/>
                    <a:gd name="connsiteY3" fmla="*/ 73484 h 79641"/>
                    <a:gd name="connsiteX4" fmla="*/ 386076 w 393510"/>
                    <a:gd name="connsiteY4" fmla="*/ 74475 h 79641"/>
                    <a:gd name="connsiteX5" fmla="*/ 335030 w 393510"/>
                    <a:gd name="connsiteY5" fmla="*/ 75714 h 79641"/>
                    <a:gd name="connsiteX6" fmla="*/ 321401 w 393510"/>
                    <a:gd name="connsiteY6" fmla="*/ 76457 h 79641"/>
                    <a:gd name="connsiteX7" fmla="*/ 197998 w 393510"/>
                    <a:gd name="connsiteY7" fmla="*/ 76457 h 79641"/>
                    <a:gd name="connsiteX8" fmla="*/ 40151 w 393510"/>
                    <a:gd name="connsiteY8" fmla="*/ 74723 h 79641"/>
                    <a:gd name="connsiteX9" fmla="*/ 32965 w 393510"/>
                    <a:gd name="connsiteY9" fmla="*/ 74475 h 79641"/>
                    <a:gd name="connsiteX10" fmla="*/ 16362 w 393510"/>
                    <a:gd name="connsiteY10" fmla="*/ 75714 h 79641"/>
                    <a:gd name="connsiteX11" fmla="*/ 336 w 393510"/>
                    <a:gd name="connsiteY11" fmla="*/ 79641 h 79641"/>
                    <a:gd name="connsiteX12" fmla="*/ 0 w 393510"/>
                    <a:gd name="connsiteY12" fmla="*/ 78505 h 79641"/>
                    <a:gd name="connsiteX13" fmla="*/ 2275 w 393510"/>
                    <a:gd name="connsiteY13" fmla="*/ 70828 h 79641"/>
                    <a:gd name="connsiteX14" fmla="*/ 29743 w 393510"/>
                    <a:gd name="connsiteY14" fmla="*/ 66793 h 79641"/>
                    <a:gd name="connsiteX15" fmla="*/ 36186 w 393510"/>
                    <a:gd name="connsiteY15" fmla="*/ 63820 h 79641"/>
                    <a:gd name="connsiteX16" fmla="*/ 98198 w 393510"/>
                    <a:gd name="connsiteY16" fmla="*/ 23645 h 79641"/>
                    <a:gd name="connsiteX17" fmla="*/ 158382 w 393510"/>
                    <a:gd name="connsiteY17" fmla="*/ 4438 h 79641"/>
                    <a:gd name="connsiteX18" fmla="*/ 219272 w 393510"/>
                    <a:gd name="connsiteY18" fmla="*/ 256 h 79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93510" h="79641">
                      <a:moveTo>
                        <a:pt x="234095" y="0"/>
                      </a:moveTo>
                      <a:cubicBezTo>
                        <a:pt x="294530" y="6284"/>
                        <a:pt x="337508" y="30305"/>
                        <a:pt x="338252" y="31606"/>
                      </a:cubicBezTo>
                      <a:cubicBezTo>
                        <a:pt x="354358" y="42261"/>
                        <a:pt x="370713" y="51925"/>
                        <a:pt x="385085" y="65058"/>
                      </a:cubicBezTo>
                      <a:cubicBezTo>
                        <a:pt x="388059" y="67784"/>
                        <a:pt x="390785" y="70510"/>
                        <a:pt x="393510" y="73484"/>
                      </a:cubicBezTo>
                      <a:cubicBezTo>
                        <a:pt x="391280" y="75962"/>
                        <a:pt x="388554" y="74723"/>
                        <a:pt x="386076" y="74475"/>
                      </a:cubicBezTo>
                      <a:cubicBezTo>
                        <a:pt x="368979" y="72245"/>
                        <a:pt x="352128" y="71254"/>
                        <a:pt x="335030" y="75714"/>
                      </a:cubicBezTo>
                      <a:cubicBezTo>
                        <a:pt x="330569" y="76457"/>
                        <a:pt x="325861" y="76457"/>
                        <a:pt x="321401" y="76457"/>
                      </a:cubicBezTo>
                      <a:cubicBezTo>
                        <a:pt x="280267" y="76457"/>
                        <a:pt x="239132" y="76209"/>
                        <a:pt x="197998" y="76457"/>
                      </a:cubicBezTo>
                      <a:cubicBezTo>
                        <a:pt x="145465" y="76953"/>
                        <a:pt x="92684" y="73484"/>
                        <a:pt x="40151" y="74723"/>
                      </a:cubicBezTo>
                      <a:cubicBezTo>
                        <a:pt x="37673" y="74723"/>
                        <a:pt x="35443" y="73979"/>
                        <a:pt x="32965" y="74475"/>
                      </a:cubicBezTo>
                      <a:cubicBezTo>
                        <a:pt x="27513" y="76953"/>
                        <a:pt x="21814" y="74970"/>
                        <a:pt x="16362" y="75714"/>
                      </a:cubicBezTo>
                      <a:lnTo>
                        <a:pt x="336" y="79641"/>
                      </a:lnTo>
                      <a:lnTo>
                        <a:pt x="0" y="78505"/>
                      </a:lnTo>
                      <a:lnTo>
                        <a:pt x="2275" y="70828"/>
                      </a:lnTo>
                      <a:lnTo>
                        <a:pt x="29743" y="66793"/>
                      </a:lnTo>
                      <a:cubicBezTo>
                        <a:pt x="32222" y="67041"/>
                        <a:pt x="34204" y="65554"/>
                        <a:pt x="36186" y="63820"/>
                      </a:cubicBezTo>
                      <a:cubicBezTo>
                        <a:pt x="55391" y="47341"/>
                        <a:pt x="76082" y="34022"/>
                        <a:pt x="98198" y="23645"/>
                      </a:cubicBezTo>
                      <a:lnTo>
                        <a:pt x="158382" y="4438"/>
                      </a:lnTo>
                      <a:lnTo>
                        <a:pt x="219272" y="25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09" name="Freeform: Shape 181">
                  <a:extLst>
                    <a:ext uri="{FF2B5EF4-FFF2-40B4-BE49-F238E27FC236}">
                      <a16:creationId xmlns:a16="http://schemas.microsoft.com/office/drawing/2014/main" id="{E23C7926-8490-44B5-B9E8-6AAD9464DE37}"/>
                    </a:ext>
                  </a:extLst>
                </p:cNvPr>
                <p:cNvSpPr/>
                <p:nvPr/>
              </p:nvSpPr>
              <p:spPr>
                <a:xfrm>
                  <a:off x="8669354" y="4243281"/>
                  <a:ext cx="359306" cy="74339"/>
                </a:xfrm>
                <a:custGeom>
                  <a:avLst/>
                  <a:gdLst>
                    <a:gd name="connsiteX0" fmla="*/ 0 w 664204"/>
                    <a:gd name="connsiteY0" fmla="*/ 4817 h 137421"/>
                    <a:gd name="connsiteX1" fmla="*/ 14658 w 664204"/>
                    <a:gd name="connsiteY1" fmla="*/ 694 h 137421"/>
                    <a:gd name="connsiteX2" fmla="*/ 163532 w 664204"/>
                    <a:gd name="connsiteY2" fmla="*/ 1152 h 137421"/>
                    <a:gd name="connsiteX3" fmla="*/ 560680 w 664204"/>
                    <a:gd name="connsiteY3" fmla="*/ 3900 h 137421"/>
                    <a:gd name="connsiteX4" fmla="*/ 662372 w 664204"/>
                    <a:gd name="connsiteY4" fmla="*/ 5733 h 137421"/>
                    <a:gd name="connsiteX5" fmla="*/ 664662 w 664204"/>
                    <a:gd name="connsiteY5" fmla="*/ 8939 h 137421"/>
                    <a:gd name="connsiteX6" fmla="*/ 390735 w 664204"/>
                    <a:gd name="connsiteY6" fmla="*/ 134451 h 137421"/>
                    <a:gd name="connsiteX7" fmla="*/ 0 w 664204"/>
                    <a:gd name="connsiteY7" fmla="*/ 4817 h 137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4204" h="137421">
                      <a:moveTo>
                        <a:pt x="0" y="4817"/>
                      </a:moveTo>
                      <a:cubicBezTo>
                        <a:pt x="3665" y="-1138"/>
                        <a:pt x="9619" y="694"/>
                        <a:pt x="14658" y="694"/>
                      </a:cubicBezTo>
                      <a:cubicBezTo>
                        <a:pt x="64130" y="694"/>
                        <a:pt x="114060" y="-1138"/>
                        <a:pt x="163532" y="1152"/>
                      </a:cubicBezTo>
                      <a:cubicBezTo>
                        <a:pt x="295914" y="6649"/>
                        <a:pt x="428297" y="2068"/>
                        <a:pt x="560680" y="3900"/>
                      </a:cubicBezTo>
                      <a:cubicBezTo>
                        <a:pt x="594577" y="1610"/>
                        <a:pt x="628475" y="694"/>
                        <a:pt x="662372" y="5733"/>
                      </a:cubicBezTo>
                      <a:cubicBezTo>
                        <a:pt x="664204" y="6191"/>
                        <a:pt x="664204" y="7565"/>
                        <a:pt x="664662" y="8939"/>
                      </a:cubicBezTo>
                      <a:cubicBezTo>
                        <a:pt x="587248" y="80856"/>
                        <a:pt x="495634" y="123457"/>
                        <a:pt x="390735" y="134451"/>
                      </a:cubicBezTo>
                      <a:cubicBezTo>
                        <a:pt x="241862" y="150483"/>
                        <a:pt x="111311" y="105592"/>
                        <a:pt x="0" y="481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9" name="Group 188">
                <a:extLst>
                  <a:ext uri="{FF2B5EF4-FFF2-40B4-BE49-F238E27FC236}">
                    <a16:creationId xmlns:a16="http://schemas.microsoft.com/office/drawing/2014/main" id="{AD8EFDB5-925E-49E0-9EA8-19F0F9EECC4F}"/>
                  </a:ext>
                </a:extLst>
              </p:cNvPr>
              <p:cNvGrpSpPr/>
              <p:nvPr/>
            </p:nvGrpSpPr>
            <p:grpSpPr>
              <a:xfrm rot="17100000">
                <a:off x="7449421" y="4972563"/>
                <a:ext cx="193399" cy="511016"/>
                <a:chOff x="7639492" y="4748236"/>
                <a:chExt cx="147703" cy="390274"/>
              </a:xfrm>
            </p:grpSpPr>
            <p:sp>
              <p:nvSpPr>
                <p:cNvPr id="106" name="Freeform: Shape 189">
                  <a:extLst>
                    <a:ext uri="{FF2B5EF4-FFF2-40B4-BE49-F238E27FC236}">
                      <a16:creationId xmlns:a16="http://schemas.microsoft.com/office/drawing/2014/main" id="{B58A3B69-AE7C-4112-BFDF-2FA99FAC7687}"/>
                    </a:ext>
                  </a:extLst>
                </p:cNvPr>
                <p:cNvSpPr/>
                <p:nvPr/>
              </p:nvSpPr>
              <p:spPr>
                <a:xfrm>
                  <a:off x="7683120" y="4748236"/>
                  <a:ext cx="104075" cy="354351"/>
                </a:xfrm>
                <a:custGeom>
                  <a:avLst/>
                  <a:gdLst>
                    <a:gd name="connsiteX0" fmla="*/ 3925 w 192390"/>
                    <a:gd name="connsiteY0" fmla="*/ 655959 h 655042"/>
                    <a:gd name="connsiteX1" fmla="*/ 719 w 192390"/>
                    <a:gd name="connsiteY1" fmla="*/ 642217 h 655042"/>
                    <a:gd name="connsiteX2" fmla="*/ 32326 w 192390"/>
                    <a:gd name="connsiteY2" fmla="*/ 463111 h 655042"/>
                    <a:gd name="connsiteX3" fmla="*/ 66223 w 192390"/>
                    <a:gd name="connsiteY3" fmla="*/ 262017 h 655042"/>
                    <a:gd name="connsiteX4" fmla="*/ 103785 w 192390"/>
                    <a:gd name="connsiteY4" fmla="*/ 48098 h 655042"/>
                    <a:gd name="connsiteX5" fmla="*/ 110656 w 192390"/>
                    <a:gd name="connsiteY5" fmla="*/ 0 h 655042"/>
                    <a:gd name="connsiteX6" fmla="*/ 117069 w 192390"/>
                    <a:gd name="connsiteY6" fmla="*/ 7787 h 655042"/>
                    <a:gd name="connsiteX7" fmla="*/ 190360 w 192390"/>
                    <a:gd name="connsiteY7" fmla="*/ 207048 h 655042"/>
                    <a:gd name="connsiteX8" fmla="*/ 188070 w 192390"/>
                    <a:gd name="connsiteY8" fmla="*/ 342638 h 655042"/>
                    <a:gd name="connsiteX9" fmla="*/ 189902 w 192390"/>
                    <a:gd name="connsiteY9" fmla="*/ 356838 h 655042"/>
                    <a:gd name="connsiteX10" fmla="*/ 18125 w 192390"/>
                    <a:gd name="connsiteY10" fmla="*/ 650004 h 655042"/>
                    <a:gd name="connsiteX11" fmla="*/ 3925 w 192390"/>
                    <a:gd name="connsiteY11" fmla="*/ 655959 h 655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2390" h="655042">
                      <a:moveTo>
                        <a:pt x="3925" y="655959"/>
                      </a:moveTo>
                      <a:cubicBezTo>
                        <a:pt x="-1114" y="652294"/>
                        <a:pt x="-197" y="646797"/>
                        <a:pt x="719" y="642217"/>
                      </a:cubicBezTo>
                      <a:cubicBezTo>
                        <a:pt x="11254" y="582667"/>
                        <a:pt x="21790" y="523118"/>
                        <a:pt x="32326" y="463111"/>
                      </a:cubicBezTo>
                      <a:cubicBezTo>
                        <a:pt x="43777" y="396232"/>
                        <a:pt x="54771" y="328896"/>
                        <a:pt x="66223" y="262017"/>
                      </a:cubicBezTo>
                      <a:cubicBezTo>
                        <a:pt x="78591" y="190558"/>
                        <a:pt x="91417" y="119557"/>
                        <a:pt x="103785" y="48098"/>
                      </a:cubicBezTo>
                      <a:cubicBezTo>
                        <a:pt x="106533" y="32065"/>
                        <a:pt x="108366" y="16033"/>
                        <a:pt x="110656" y="0"/>
                      </a:cubicBezTo>
                      <a:cubicBezTo>
                        <a:pt x="115695" y="458"/>
                        <a:pt x="116153" y="4123"/>
                        <a:pt x="117069" y="7787"/>
                      </a:cubicBezTo>
                      <a:cubicBezTo>
                        <a:pt x="158295" y="68253"/>
                        <a:pt x="180283" y="135589"/>
                        <a:pt x="190360" y="207048"/>
                      </a:cubicBezTo>
                      <a:cubicBezTo>
                        <a:pt x="196773" y="251939"/>
                        <a:pt x="196773" y="297289"/>
                        <a:pt x="188070" y="342638"/>
                      </a:cubicBezTo>
                      <a:cubicBezTo>
                        <a:pt x="191277" y="347218"/>
                        <a:pt x="190819" y="351799"/>
                        <a:pt x="189902" y="356838"/>
                      </a:cubicBezTo>
                      <a:cubicBezTo>
                        <a:pt x="167915" y="475020"/>
                        <a:pt x="110656" y="573048"/>
                        <a:pt x="18125" y="650004"/>
                      </a:cubicBezTo>
                      <a:cubicBezTo>
                        <a:pt x="14461" y="653210"/>
                        <a:pt x="10338" y="657333"/>
                        <a:pt x="3925" y="6559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Freeform: Shape 190">
                  <a:extLst>
                    <a:ext uri="{FF2B5EF4-FFF2-40B4-BE49-F238E27FC236}">
                      <a16:creationId xmlns:a16="http://schemas.microsoft.com/office/drawing/2014/main" id="{F3B00A68-1C65-4238-88F9-0A4BC74B56A9}"/>
                    </a:ext>
                  </a:extLst>
                </p:cNvPr>
                <p:cNvSpPr/>
                <p:nvPr/>
              </p:nvSpPr>
              <p:spPr>
                <a:xfrm>
                  <a:off x="7639492" y="4749768"/>
                  <a:ext cx="107522" cy="388742"/>
                </a:xfrm>
                <a:custGeom>
                  <a:avLst/>
                  <a:gdLst>
                    <a:gd name="connsiteX0" fmla="*/ 105912 w 107522"/>
                    <a:gd name="connsiteY0" fmla="*/ 0 h 388742"/>
                    <a:gd name="connsiteX1" fmla="*/ 106903 w 107522"/>
                    <a:gd name="connsiteY1" fmla="*/ 11647 h 388742"/>
                    <a:gd name="connsiteX2" fmla="*/ 69486 w 107522"/>
                    <a:gd name="connsiteY2" fmla="*/ 228469 h 388742"/>
                    <a:gd name="connsiteX3" fmla="*/ 49662 w 107522"/>
                    <a:gd name="connsiteY3" fmla="*/ 344439 h 388742"/>
                    <a:gd name="connsiteX4" fmla="*/ 49414 w 107522"/>
                    <a:gd name="connsiteY4" fmla="*/ 354103 h 388742"/>
                    <a:gd name="connsiteX5" fmla="*/ 52686 w 107522"/>
                    <a:gd name="connsiteY5" fmla="*/ 388742 h 388742"/>
                    <a:gd name="connsiteX6" fmla="*/ 42040 w 107522"/>
                    <a:gd name="connsiteY6" fmla="*/ 383271 h 388742"/>
                    <a:gd name="connsiteX7" fmla="*/ 40741 w 107522"/>
                    <a:gd name="connsiteY7" fmla="*/ 377891 h 388742"/>
                    <a:gd name="connsiteX8" fmla="*/ 40494 w 107522"/>
                    <a:gd name="connsiteY8" fmla="*/ 365997 h 388742"/>
                    <a:gd name="connsiteX9" fmla="*/ 34051 w 107522"/>
                    <a:gd name="connsiteY9" fmla="*/ 340969 h 388742"/>
                    <a:gd name="connsiteX10" fmla="*/ 100708 w 107522"/>
                    <a:gd name="connsiteY10" fmla="*/ 3221 h 388742"/>
                    <a:gd name="connsiteX11" fmla="*/ 105912 w 107522"/>
                    <a:gd name="connsiteY11" fmla="*/ 0 h 388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7522" h="388742">
                      <a:moveTo>
                        <a:pt x="105912" y="0"/>
                      </a:moveTo>
                      <a:cubicBezTo>
                        <a:pt x="108390" y="3717"/>
                        <a:pt x="107399" y="7681"/>
                        <a:pt x="106903" y="11647"/>
                      </a:cubicBezTo>
                      <a:cubicBezTo>
                        <a:pt x="94513" y="84003"/>
                        <a:pt x="81876" y="156112"/>
                        <a:pt x="69486" y="228469"/>
                      </a:cubicBezTo>
                      <a:cubicBezTo>
                        <a:pt x="62795" y="267126"/>
                        <a:pt x="56105" y="305782"/>
                        <a:pt x="49662" y="344439"/>
                      </a:cubicBezTo>
                      <a:cubicBezTo>
                        <a:pt x="49166" y="347660"/>
                        <a:pt x="48671" y="350881"/>
                        <a:pt x="49414" y="354103"/>
                      </a:cubicBezTo>
                      <a:lnTo>
                        <a:pt x="52686" y="388742"/>
                      </a:lnTo>
                      <a:lnTo>
                        <a:pt x="42040" y="383271"/>
                      </a:lnTo>
                      <a:lnTo>
                        <a:pt x="40741" y="377891"/>
                      </a:lnTo>
                      <a:cubicBezTo>
                        <a:pt x="40494" y="373927"/>
                        <a:pt x="39254" y="369466"/>
                        <a:pt x="40494" y="365997"/>
                      </a:cubicBezTo>
                      <a:cubicBezTo>
                        <a:pt x="43467" y="356085"/>
                        <a:pt x="38511" y="348899"/>
                        <a:pt x="34051" y="340969"/>
                      </a:cubicBezTo>
                      <a:cubicBezTo>
                        <a:pt x="-29881" y="226982"/>
                        <a:pt x="-1632" y="83507"/>
                        <a:pt x="100708" y="3221"/>
                      </a:cubicBezTo>
                      <a:cubicBezTo>
                        <a:pt x="102443" y="1982"/>
                        <a:pt x="104177" y="991"/>
                        <a:pt x="10591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00" name="Group 191">
                <a:extLst>
                  <a:ext uri="{FF2B5EF4-FFF2-40B4-BE49-F238E27FC236}">
                    <a16:creationId xmlns:a16="http://schemas.microsoft.com/office/drawing/2014/main" id="{3C788BDA-9028-4ACF-82ED-7628E872EB91}"/>
                  </a:ext>
                </a:extLst>
              </p:cNvPr>
              <p:cNvGrpSpPr/>
              <p:nvPr/>
            </p:nvGrpSpPr>
            <p:grpSpPr>
              <a:xfrm rot="19218218">
                <a:off x="8116814" y="4529028"/>
                <a:ext cx="509301" cy="187947"/>
                <a:chOff x="8637381" y="4172403"/>
                <a:chExt cx="393510" cy="145217"/>
              </a:xfrm>
            </p:grpSpPr>
            <p:sp>
              <p:nvSpPr>
                <p:cNvPr id="104" name="Freeform: Shape 192">
                  <a:extLst>
                    <a:ext uri="{FF2B5EF4-FFF2-40B4-BE49-F238E27FC236}">
                      <a16:creationId xmlns:a16="http://schemas.microsoft.com/office/drawing/2014/main" id="{5DFC47CA-1819-49BB-A279-3C7F4ABA148C}"/>
                    </a:ext>
                  </a:extLst>
                </p:cNvPr>
                <p:cNvSpPr/>
                <p:nvPr/>
              </p:nvSpPr>
              <p:spPr>
                <a:xfrm>
                  <a:off x="8637381" y="4172403"/>
                  <a:ext cx="393510" cy="79641"/>
                </a:xfrm>
                <a:custGeom>
                  <a:avLst/>
                  <a:gdLst>
                    <a:gd name="connsiteX0" fmla="*/ 234095 w 393510"/>
                    <a:gd name="connsiteY0" fmla="*/ 0 h 79641"/>
                    <a:gd name="connsiteX1" fmla="*/ 338252 w 393510"/>
                    <a:gd name="connsiteY1" fmla="*/ 31606 h 79641"/>
                    <a:gd name="connsiteX2" fmla="*/ 385085 w 393510"/>
                    <a:gd name="connsiteY2" fmla="*/ 65058 h 79641"/>
                    <a:gd name="connsiteX3" fmla="*/ 393510 w 393510"/>
                    <a:gd name="connsiteY3" fmla="*/ 73484 h 79641"/>
                    <a:gd name="connsiteX4" fmla="*/ 386076 w 393510"/>
                    <a:gd name="connsiteY4" fmla="*/ 74475 h 79641"/>
                    <a:gd name="connsiteX5" fmla="*/ 335030 w 393510"/>
                    <a:gd name="connsiteY5" fmla="*/ 75714 h 79641"/>
                    <a:gd name="connsiteX6" fmla="*/ 321401 w 393510"/>
                    <a:gd name="connsiteY6" fmla="*/ 76457 h 79641"/>
                    <a:gd name="connsiteX7" fmla="*/ 197998 w 393510"/>
                    <a:gd name="connsiteY7" fmla="*/ 76457 h 79641"/>
                    <a:gd name="connsiteX8" fmla="*/ 40151 w 393510"/>
                    <a:gd name="connsiteY8" fmla="*/ 74723 h 79641"/>
                    <a:gd name="connsiteX9" fmla="*/ 32965 w 393510"/>
                    <a:gd name="connsiteY9" fmla="*/ 74475 h 79641"/>
                    <a:gd name="connsiteX10" fmla="*/ 16362 w 393510"/>
                    <a:gd name="connsiteY10" fmla="*/ 75714 h 79641"/>
                    <a:gd name="connsiteX11" fmla="*/ 336 w 393510"/>
                    <a:gd name="connsiteY11" fmla="*/ 79641 h 79641"/>
                    <a:gd name="connsiteX12" fmla="*/ 0 w 393510"/>
                    <a:gd name="connsiteY12" fmla="*/ 78505 h 79641"/>
                    <a:gd name="connsiteX13" fmla="*/ 2275 w 393510"/>
                    <a:gd name="connsiteY13" fmla="*/ 70828 h 79641"/>
                    <a:gd name="connsiteX14" fmla="*/ 29743 w 393510"/>
                    <a:gd name="connsiteY14" fmla="*/ 66793 h 79641"/>
                    <a:gd name="connsiteX15" fmla="*/ 36186 w 393510"/>
                    <a:gd name="connsiteY15" fmla="*/ 63820 h 79641"/>
                    <a:gd name="connsiteX16" fmla="*/ 98198 w 393510"/>
                    <a:gd name="connsiteY16" fmla="*/ 23645 h 79641"/>
                    <a:gd name="connsiteX17" fmla="*/ 158382 w 393510"/>
                    <a:gd name="connsiteY17" fmla="*/ 4438 h 79641"/>
                    <a:gd name="connsiteX18" fmla="*/ 219272 w 393510"/>
                    <a:gd name="connsiteY18" fmla="*/ 256 h 79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93510" h="79641">
                      <a:moveTo>
                        <a:pt x="234095" y="0"/>
                      </a:moveTo>
                      <a:cubicBezTo>
                        <a:pt x="294530" y="6284"/>
                        <a:pt x="337508" y="30305"/>
                        <a:pt x="338252" y="31606"/>
                      </a:cubicBezTo>
                      <a:cubicBezTo>
                        <a:pt x="354358" y="42261"/>
                        <a:pt x="370713" y="51925"/>
                        <a:pt x="385085" y="65058"/>
                      </a:cubicBezTo>
                      <a:cubicBezTo>
                        <a:pt x="388059" y="67784"/>
                        <a:pt x="390785" y="70510"/>
                        <a:pt x="393510" y="73484"/>
                      </a:cubicBezTo>
                      <a:cubicBezTo>
                        <a:pt x="391280" y="75962"/>
                        <a:pt x="388554" y="74723"/>
                        <a:pt x="386076" y="74475"/>
                      </a:cubicBezTo>
                      <a:cubicBezTo>
                        <a:pt x="368979" y="72245"/>
                        <a:pt x="352128" y="71254"/>
                        <a:pt x="335030" y="75714"/>
                      </a:cubicBezTo>
                      <a:cubicBezTo>
                        <a:pt x="330569" y="76457"/>
                        <a:pt x="325861" y="76457"/>
                        <a:pt x="321401" y="76457"/>
                      </a:cubicBezTo>
                      <a:cubicBezTo>
                        <a:pt x="280267" y="76457"/>
                        <a:pt x="239132" y="76209"/>
                        <a:pt x="197998" y="76457"/>
                      </a:cubicBezTo>
                      <a:cubicBezTo>
                        <a:pt x="145465" y="76953"/>
                        <a:pt x="92684" y="73484"/>
                        <a:pt x="40151" y="74723"/>
                      </a:cubicBezTo>
                      <a:cubicBezTo>
                        <a:pt x="37673" y="74723"/>
                        <a:pt x="35443" y="73979"/>
                        <a:pt x="32965" y="74475"/>
                      </a:cubicBezTo>
                      <a:cubicBezTo>
                        <a:pt x="27513" y="76953"/>
                        <a:pt x="21814" y="74970"/>
                        <a:pt x="16362" y="75714"/>
                      </a:cubicBezTo>
                      <a:lnTo>
                        <a:pt x="336" y="79641"/>
                      </a:lnTo>
                      <a:lnTo>
                        <a:pt x="0" y="78505"/>
                      </a:lnTo>
                      <a:lnTo>
                        <a:pt x="2275" y="70828"/>
                      </a:lnTo>
                      <a:lnTo>
                        <a:pt x="29743" y="66793"/>
                      </a:lnTo>
                      <a:cubicBezTo>
                        <a:pt x="32222" y="67041"/>
                        <a:pt x="34204" y="65554"/>
                        <a:pt x="36186" y="63820"/>
                      </a:cubicBezTo>
                      <a:cubicBezTo>
                        <a:pt x="55391" y="47341"/>
                        <a:pt x="76082" y="34022"/>
                        <a:pt x="98198" y="23645"/>
                      </a:cubicBezTo>
                      <a:lnTo>
                        <a:pt x="158382" y="4438"/>
                      </a:lnTo>
                      <a:lnTo>
                        <a:pt x="219272" y="25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05" name="Freeform: Shape 193">
                  <a:extLst>
                    <a:ext uri="{FF2B5EF4-FFF2-40B4-BE49-F238E27FC236}">
                      <a16:creationId xmlns:a16="http://schemas.microsoft.com/office/drawing/2014/main" id="{7A9D5C12-78A2-4605-A845-29F7CCB03569}"/>
                    </a:ext>
                  </a:extLst>
                </p:cNvPr>
                <p:cNvSpPr/>
                <p:nvPr/>
              </p:nvSpPr>
              <p:spPr>
                <a:xfrm>
                  <a:off x="8669354" y="4243281"/>
                  <a:ext cx="359306" cy="74339"/>
                </a:xfrm>
                <a:custGeom>
                  <a:avLst/>
                  <a:gdLst>
                    <a:gd name="connsiteX0" fmla="*/ 0 w 664204"/>
                    <a:gd name="connsiteY0" fmla="*/ 4817 h 137421"/>
                    <a:gd name="connsiteX1" fmla="*/ 14658 w 664204"/>
                    <a:gd name="connsiteY1" fmla="*/ 694 h 137421"/>
                    <a:gd name="connsiteX2" fmla="*/ 163532 w 664204"/>
                    <a:gd name="connsiteY2" fmla="*/ 1152 h 137421"/>
                    <a:gd name="connsiteX3" fmla="*/ 560680 w 664204"/>
                    <a:gd name="connsiteY3" fmla="*/ 3900 h 137421"/>
                    <a:gd name="connsiteX4" fmla="*/ 662372 w 664204"/>
                    <a:gd name="connsiteY4" fmla="*/ 5733 h 137421"/>
                    <a:gd name="connsiteX5" fmla="*/ 664662 w 664204"/>
                    <a:gd name="connsiteY5" fmla="*/ 8939 h 137421"/>
                    <a:gd name="connsiteX6" fmla="*/ 390735 w 664204"/>
                    <a:gd name="connsiteY6" fmla="*/ 134451 h 137421"/>
                    <a:gd name="connsiteX7" fmla="*/ 0 w 664204"/>
                    <a:gd name="connsiteY7" fmla="*/ 4817 h 137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4204" h="137421">
                      <a:moveTo>
                        <a:pt x="0" y="4817"/>
                      </a:moveTo>
                      <a:cubicBezTo>
                        <a:pt x="3665" y="-1138"/>
                        <a:pt x="9619" y="694"/>
                        <a:pt x="14658" y="694"/>
                      </a:cubicBezTo>
                      <a:cubicBezTo>
                        <a:pt x="64130" y="694"/>
                        <a:pt x="114060" y="-1138"/>
                        <a:pt x="163532" y="1152"/>
                      </a:cubicBezTo>
                      <a:cubicBezTo>
                        <a:pt x="295914" y="6649"/>
                        <a:pt x="428297" y="2068"/>
                        <a:pt x="560680" y="3900"/>
                      </a:cubicBezTo>
                      <a:cubicBezTo>
                        <a:pt x="594577" y="1610"/>
                        <a:pt x="628475" y="694"/>
                        <a:pt x="662372" y="5733"/>
                      </a:cubicBezTo>
                      <a:cubicBezTo>
                        <a:pt x="664204" y="6191"/>
                        <a:pt x="664204" y="7565"/>
                        <a:pt x="664662" y="8939"/>
                      </a:cubicBezTo>
                      <a:cubicBezTo>
                        <a:pt x="587248" y="80856"/>
                        <a:pt x="495634" y="123457"/>
                        <a:pt x="390735" y="134451"/>
                      </a:cubicBezTo>
                      <a:cubicBezTo>
                        <a:pt x="241862" y="150483"/>
                        <a:pt x="111311" y="105592"/>
                        <a:pt x="0" y="481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1" name="Group 194">
                <a:extLst>
                  <a:ext uri="{FF2B5EF4-FFF2-40B4-BE49-F238E27FC236}">
                    <a16:creationId xmlns:a16="http://schemas.microsoft.com/office/drawing/2014/main" id="{EDB73B8A-1728-4F16-B630-84773AE83E25}"/>
                  </a:ext>
                </a:extLst>
              </p:cNvPr>
              <p:cNvGrpSpPr/>
              <p:nvPr/>
            </p:nvGrpSpPr>
            <p:grpSpPr>
              <a:xfrm rot="15668630">
                <a:off x="7662927" y="4680921"/>
                <a:ext cx="509301" cy="187947"/>
                <a:chOff x="8637381" y="4172403"/>
                <a:chExt cx="393510" cy="145217"/>
              </a:xfrm>
            </p:grpSpPr>
            <p:sp>
              <p:nvSpPr>
                <p:cNvPr id="102" name="Freeform: Shape 195">
                  <a:extLst>
                    <a:ext uri="{FF2B5EF4-FFF2-40B4-BE49-F238E27FC236}">
                      <a16:creationId xmlns:a16="http://schemas.microsoft.com/office/drawing/2014/main" id="{97681B14-B0FE-47DF-9BD3-B857815A8171}"/>
                    </a:ext>
                  </a:extLst>
                </p:cNvPr>
                <p:cNvSpPr/>
                <p:nvPr/>
              </p:nvSpPr>
              <p:spPr>
                <a:xfrm>
                  <a:off x="8637381" y="4172403"/>
                  <a:ext cx="393510" cy="79641"/>
                </a:xfrm>
                <a:custGeom>
                  <a:avLst/>
                  <a:gdLst>
                    <a:gd name="connsiteX0" fmla="*/ 234095 w 393510"/>
                    <a:gd name="connsiteY0" fmla="*/ 0 h 79641"/>
                    <a:gd name="connsiteX1" fmla="*/ 338252 w 393510"/>
                    <a:gd name="connsiteY1" fmla="*/ 31606 h 79641"/>
                    <a:gd name="connsiteX2" fmla="*/ 385085 w 393510"/>
                    <a:gd name="connsiteY2" fmla="*/ 65058 h 79641"/>
                    <a:gd name="connsiteX3" fmla="*/ 393510 w 393510"/>
                    <a:gd name="connsiteY3" fmla="*/ 73484 h 79641"/>
                    <a:gd name="connsiteX4" fmla="*/ 386076 w 393510"/>
                    <a:gd name="connsiteY4" fmla="*/ 74475 h 79641"/>
                    <a:gd name="connsiteX5" fmla="*/ 335030 w 393510"/>
                    <a:gd name="connsiteY5" fmla="*/ 75714 h 79641"/>
                    <a:gd name="connsiteX6" fmla="*/ 321401 w 393510"/>
                    <a:gd name="connsiteY6" fmla="*/ 76457 h 79641"/>
                    <a:gd name="connsiteX7" fmla="*/ 197998 w 393510"/>
                    <a:gd name="connsiteY7" fmla="*/ 76457 h 79641"/>
                    <a:gd name="connsiteX8" fmla="*/ 40151 w 393510"/>
                    <a:gd name="connsiteY8" fmla="*/ 74723 h 79641"/>
                    <a:gd name="connsiteX9" fmla="*/ 32965 w 393510"/>
                    <a:gd name="connsiteY9" fmla="*/ 74475 h 79641"/>
                    <a:gd name="connsiteX10" fmla="*/ 16362 w 393510"/>
                    <a:gd name="connsiteY10" fmla="*/ 75714 h 79641"/>
                    <a:gd name="connsiteX11" fmla="*/ 336 w 393510"/>
                    <a:gd name="connsiteY11" fmla="*/ 79641 h 79641"/>
                    <a:gd name="connsiteX12" fmla="*/ 0 w 393510"/>
                    <a:gd name="connsiteY12" fmla="*/ 78505 h 79641"/>
                    <a:gd name="connsiteX13" fmla="*/ 2275 w 393510"/>
                    <a:gd name="connsiteY13" fmla="*/ 70828 h 79641"/>
                    <a:gd name="connsiteX14" fmla="*/ 29743 w 393510"/>
                    <a:gd name="connsiteY14" fmla="*/ 66793 h 79641"/>
                    <a:gd name="connsiteX15" fmla="*/ 36186 w 393510"/>
                    <a:gd name="connsiteY15" fmla="*/ 63820 h 79641"/>
                    <a:gd name="connsiteX16" fmla="*/ 98198 w 393510"/>
                    <a:gd name="connsiteY16" fmla="*/ 23645 h 79641"/>
                    <a:gd name="connsiteX17" fmla="*/ 158382 w 393510"/>
                    <a:gd name="connsiteY17" fmla="*/ 4438 h 79641"/>
                    <a:gd name="connsiteX18" fmla="*/ 219272 w 393510"/>
                    <a:gd name="connsiteY18" fmla="*/ 256 h 79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93510" h="79641">
                      <a:moveTo>
                        <a:pt x="234095" y="0"/>
                      </a:moveTo>
                      <a:cubicBezTo>
                        <a:pt x="294530" y="6284"/>
                        <a:pt x="337508" y="30305"/>
                        <a:pt x="338252" y="31606"/>
                      </a:cubicBezTo>
                      <a:cubicBezTo>
                        <a:pt x="354358" y="42261"/>
                        <a:pt x="370713" y="51925"/>
                        <a:pt x="385085" y="65058"/>
                      </a:cubicBezTo>
                      <a:cubicBezTo>
                        <a:pt x="388059" y="67784"/>
                        <a:pt x="390785" y="70510"/>
                        <a:pt x="393510" y="73484"/>
                      </a:cubicBezTo>
                      <a:cubicBezTo>
                        <a:pt x="391280" y="75962"/>
                        <a:pt x="388554" y="74723"/>
                        <a:pt x="386076" y="74475"/>
                      </a:cubicBezTo>
                      <a:cubicBezTo>
                        <a:pt x="368979" y="72245"/>
                        <a:pt x="352128" y="71254"/>
                        <a:pt x="335030" y="75714"/>
                      </a:cubicBezTo>
                      <a:cubicBezTo>
                        <a:pt x="330569" y="76457"/>
                        <a:pt x="325861" y="76457"/>
                        <a:pt x="321401" y="76457"/>
                      </a:cubicBezTo>
                      <a:cubicBezTo>
                        <a:pt x="280267" y="76457"/>
                        <a:pt x="239132" y="76209"/>
                        <a:pt x="197998" y="76457"/>
                      </a:cubicBezTo>
                      <a:cubicBezTo>
                        <a:pt x="145465" y="76953"/>
                        <a:pt x="92684" y="73484"/>
                        <a:pt x="40151" y="74723"/>
                      </a:cubicBezTo>
                      <a:cubicBezTo>
                        <a:pt x="37673" y="74723"/>
                        <a:pt x="35443" y="73979"/>
                        <a:pt x="32965" y="74475"/>
                      </a:cubicBezTo>
                      <a:cubicBezTo>
                        <a:pt x="27513" y="76953"/>
                        <a:pt x="21814" y="74970"/>
                        <a:pt x="16362" y="75714"/>
                      </a:cubicBezTo>
                      <a:lnTo>
                        <a:pt x="336" y="79641"/>
                      </a:lnTo>
                      <a:lnTo>
                        <a:pt x="0" y="78505"/>
                      </a:lnTo>
                      <a:lnTo>
                        <a:pt x="2275" y="70828"/>
                      </a:lnTo>
                      <a:lnTo>
                        <a:pt x="29743" y="66793"/>
                      </a:lnTo>
                      <a:cubicBezTo>
                        <a:pt x="32222" y="67041"/>
                        <a:pt x="34204" y="65554"/>
                        <a:pt x="36186" y="63820"/>
                      </a:cubicBezTo>
                      <a:cubicBezTo>
                        <a:pt x="55391" y="47341"/>
                        <a:pt x="76082" y="34022"/>
                        <a:pt x="98198" y="23645"/>
                      </a:cubicBezTo>
                      <a:lnTo>
                        <a:pt x="158382" y="4438"/>
                      </a:lnTo>
                      <a:lnTo>
                        <a:pt x="219272" y="25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03" name="Freeform: Shape 196">
                  <a:extLst>
                    <a:ext uri="{FF2B5EF4-FFF2-40B4-BE49-F238E27FC236}">
                      <a16:creationId xmlns:a16="http://schemas.microsoft.com/office/drawing/2014/main" id="{9755424C-2228-4442-A726-972BF191D534}"/>
                    </a:ext>
                  </a:extLst>
                </p:cNvPr>
                <p:cNvSpPr/>
                <p:nvPr/>
              </p:nvSpPr>
              <p:spPr>
                <a:xfrm>
                  <a:off x="8669354" y="4243281"/>
                  <a:ext cx="359306" cy="74339"/>
                </a:xfrm>
                <a:custGeom>
                  <a:avLst/>
                  <a:gdLst>
                    <a:gd name="connsiteX0" fmla="*/ 0 w 664204"/>
                    <a:gd name="connsiteY0" fmla="*/ 4817 h 137421"/>
                    <a:gd name="connsiteX1" fmla="*/ 14658 w 664204"/>
                    <a:gd name="connsiteY1" fmla="*/ 694 h 137421"/>
                    <a:gd name="connsiteX2" fmla="*/ 163532 w 664204"/>
                    <a:gd name="connsiteY2" fmla="*/ 1152 h 137421"/>
                    <a:gd name="connsiteX3" fmla="*/ 560680 w 664204"/>
                    <a:gd name="connsiteY3" fmla="*/ 3900 h 137421"/>
                    <a:gd name="connsiteX4" fmla="*/ 662372 w 664204"/>
                    <a:gd name="connsiteY4" fmla="*/ 5733 h 137421"/>
                    <a:gd name="connsiteX5" fmla="*/ 664662 w 664204"/>
                    <a:gd name="connsiteY5" fmla="*/ 8939 h 137421"/>
                    <a:gd name="connsiteX6" fmla="*/ 390735 w 664204"/>
                    <a:gd name="connsiteY6" fmla="*/ 134451 h 137421"/>
                    <a:gd name="connsiteX7" fmla="*/ 0 w 664204"/>
                    <a:gd name="connsiteY7" fmla="*/ 4817 h 137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4204" h="137421">
                      <a:moveTo>
                        <a:pt x="0" y="4817"/>
                      </a:moveTo>
                      <a:cubicBezTo>
                        <a:pt x="3665" y="-1138"/>
                        <a:pt x="9619" y="694"/>
                        <a:pt x="14658" y="694"/>
                      </a:cubicBezTo>
                      <a:cubicBezTo>
                        <a:pt x="64130" y="694"/>
                        <a:pt x="114060" y="-1138"/>
                        <a:pt x="163532" y="1152"/>
                      </a:cubicBezTo>
                      <a:cubicBezTo>
                        <a:pt x="295914" y="6649"/>
                        <a:pt x="428297" y="2068"/>
                        <a:pt x="560680" y="3900"/>
                      </a:cubicBezTo>
                      <a:cubicBezTo>
                        <a:pt x="594577" y="1610"/>
                        <a:pt x="628475" y="694"/>
                        <a:pt x="662372" y="5733"/>
                      </a:cubicBezTo>
                      <a:cubicBezTo>
                        <a:pt x="664204" y="6191"/>
                        <a:pt x="664204" y="7565"/>
                        <a:pt x="664662" y="8939"/>
                      </a:cubicBezTo>
                      <a:cubicBezTo>
                        <a:pt x="587248" y="80856"/>
                        <a:pt x="495634" y="123457"/>
                        <a:pt x="390735" y="134451"/>
                      </a:cubicBezTo>
                      <a:cubicBezTo>
                        <a:pt x="241862" y="150483"/>
                        <a:pt x="111311" y="105592"/>
                        <a:pt x="0" y="481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8" name="Group 82">
              <a:extLst>
                <a:ext uri="{FF2B5EF4-FFF2-40B4-BE49-F238E27FC236}">
                  <a16:creationId xmlns:a16="http://schemas.microsoft.com/office/drawing/2014/main" id="{6B6400D2-47BE-4008-AB15-5CC45D208D4D}"/>
                </a:ext>
              </a:extLst>
            </p:cNvPr>
            <p:cNvGrpSpPr/>
            <p:nvPr/>
          </p:nvGrpSpPr>
          <p:grpSpPr>
            <a:xfrm>
              <a:off x="7358488" y="5501642"/>
              <a:ext cx="953249" cy="814137"/>
              <a:chOff x="4983204" y="4633559"/>
              <a:chExt cx="2207066" cy="1884979"/>
            </a:xfrm>
          </p:grpSpPr>
          <p:sp>
            <p:nvSpPr>
              <p:cNvPr id="89" name="Freeform: Shape 83">
                <a:extLst>
                  <a:ext uri="{FF2B5EF4-FFF2-40B4-BE49-F238E27FC236}">
                    <a16:creationId xmlns:a16="http://schemas.microsoft.com/office/drawing/2014/main" id="{30459602-753C-43BF-A8A0-ADCB4CA5FDF2}"/>
                  </a:ext>
                </a:extLst>
              </p:cNvPr>
              <p:cNvSpPr/>
              <p:nvPr/>
            </p:nvSpPr>
            <p:spPr>
              <a:xfrm>
                <a:off x="4983204" y="4633716"/>
                <a:ext cx="2207066" cy="1884822"/>
              </a:xfrm>
              <a:custGeom>
                <a:avLst/>
                <a:gdLst>
                  <a:gd name="connsiteX0" fmla="*/ 1539660 w 1662800"/>
                  <a:gd name="connsiteY0" fmla="*/ 2629 h 1420022"/>
                  <a:gd name="connsiteX1" fmla="*/ 847514 w 1662800"/>
                  <a:gd name="connsiteY1" fmla="*/ 1713 h 1420022"/>
                  <a:gd name="connsiteX2" fmla="*/ 110934 w 1662800"/>
                  <a:gd name="connsiteY2" fmla="*/ 4003 h 1420022"/>
                  <a:gd name="connsiteX3" fmla="*/ 81 w 1662800"/>
                  <a:gd name="connsiteY3" fmla="*/ 133638 h 1420022"/>
                  <a:gd name="connsiteX4" fmla="*/ 120554 w 1662800"/>
                  <a:gd name="connsiteY4" fmla="*/ 249988 h 1420022"/>
                  <a:gd name="connsiteX5" fmla="*/ 180103 w 1662800"/>
                  <a:gd name="connsiteY5" fmla="*/ 258233 h 1420022"/>
                  <a:gd name="connsiteX6" fmla="*/ 180103 w 1662800"/>
                  <a:gd name="connsiteY6" fmla="*/ 258233 h 1420022"/>
                  <a:gd name="connsiteX7" fmla="*/ 180103 w 1662800"/>
                  <a:gd name="connsiteY7" fmla="*/ 258233 h 1420022"/>
                  <a:gd name="connsiteX8" fmla="*/ 218581 w 1662800"/>
                  <a:gd name="connsiteY8" fmla="*/ 1255913 h 1420022"/>
                  <a:gd name="connsiteX9" fmla="*/ 367454 w 1662800"/>
                  <a:gd name="connsiteY9" fmla="*/ 1419445 h 1420022"/>
                  <a:gd name="connsiteX10" fmla="*/ 1279475 w 1662800"/>
                  <a:gd name="connsiteY10" fmla="*/ 1420819 h 1420022"/>
                  <a:gd name="connsiteX11" fmla="*/ 1443465 w 1662800"/>
                  <a:gd name="connsiteY11" fmla="*/ 1264617 h 1420022"/>
                  <a:gd name="connsiteX12" fmla="*/ 1483775 w 1662800"/>
                  <a:gd name="connsiteY12" fmla="*/ 249988 h 1420022"/>
                  <a:gd name="connsiteX13" fmla="*/ 1544699 w 1662800"/>
                  <a:gd name="connsiteY13" fmla="*/ 250446 h 1420022"/>
                  <a:gd name="connsiteX14" fmla="*/ 1664256 w 1662800"/>
                  <a:gd name="connsiteY14" fmla="*/ 129515 h 1420022"/>
                  <a:gd name="connsiteX15" fmla="*/ 1539660 w 1662800"/>
                  <a:gd name="connsiteY15" fmla="*/ 2629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62800" h="1420022">
                    <a:moveTo>
                      <a:pt x="1539660" y="2629"/>
                    </a:moveTo>
                    <a:cubicBezTo>
                      <a:pt x="1490646" y="1713"/>
                      <a:pt x="847514" y="1713"/>
                      <a:pt x="847514" y="1713"/>
                    </a:cubicBezTo>
                    <a:cubicBezTo>
                      <a:pt x="841559" y="-2868"/>
                      <a:pt x="120095" y="3087"/>
                      <a:pt x="110934" y="4003"/>
                    </a:cubicBezTo>
                    <a:cubicBezTo>
                      <a:pt x="44514" y="10416"/>
                      <a:pt x="-2210" y="65385"/>
                      <a:pt x="81" y="133638"/>
                    </a:cubicBezTo>
                    <a:cubicBezTo>
                      <a:pt x="2371" y="197310"/>
                      <a:pt x="55965" y="249072"/>
                      <a:pt x="120554" y="249988"/>
                    </a:cubicBezTo>
                    <a:cubicBezTo>
                      <a:pt x="137044" y="250446"/>
                      <a:pt x="181019" y="249988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79187" y="282053"/>
                      <a:pt x="213542" y="1117118"/>
                      <a:pt x="218581" y="1255913"/>
                    </a:cubicBezTo>
                    <a:cubicBezTo>
                      <a:pt x="221787" y="1343863"/>
                      <a:pt x="280421" y="1410742"/>
                      <a:pt x="367454" y="1419445"/>
                    </a:cubicBezTo>
                    <a:cubicBezTo>
                      <a:pt x="405932" y="1423110"/>
                      <a:pt x="1134267" y="1420819"/>
                      <a:pt x="1279475" y="1420819"/>
                    </a:cubicBezTo>
                    <a:cubicBezTo>
                      <a:pt x="1367425" y="1420819"/>
                      <a:pt x="1439800" y="1352109"/>
                      <a:pt x="1443465" y="1264617"/>
                    </a:cubicBezTo>
                    <a:cubicBezTo>
                      <a:pt x="1450794" y="1092382"/>
                      <a:pt x="1484692" y="276556"/>
                      <a:pt x="1483775" y="249988"/>
                    </a:cubicBezTo>
                    <a:cubicBezTo>
                      <a:pt x="1503931" y="249988"/>
                      <a:pt x="1524544" y="250904"/>
                      <a:pt x="1544699" y="250446"/>
                    </a:cubicBezTo>
                    <a:cubicBezTo>
                      <a:pt x="1610203" y="248614"/>
                      <a:pt x="1662882" y="195019"/>
                      <a:pt x="1664256" y="129515"/>
                    </a:cubicBezTo>
                    <a:cubicBezTo>
                      <a:pt x="1665172" y="59430"/>
                      <a:pt x="1611119" y="3545"/>
                      <a:pt x="1539660" y="2629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4">
                <a:extLst>
                  <a:ext uri="{FF2B5EF4-FFF2-40B4-BE49-F238E27FC236}">
                    <a16:creationId xmlns:a16="http://schemas.microsoft.com/office/drawing/2014/main" id="{F27D2083-7011-41B5-B108-E4825065BE40}"/>
                  </a:ext>
                </a:extLst>
              </p:cNvPr>
              <p:cNvSpPr/>
              <p:nvPr/>
            </p:nvSpPr>
            <p:spPr>
              <a:xfrm>
                <a:off x="6087451" y="4633559"/>
                <a:ext cx="1100492" cy="1884822"/>
              </a:xfrm>
              <a:custGeom>
                <a:avLst/>
                <a:gdLst>
                  <a:gd name="connsiteX0" fmla="*/ 707721 w 829110"/>
                  <a:gd name="connsiteY0" fmla="*/ 1832 h 1420022"/>
                  <a:gd name="connsiteX1" fmla="*/ 15574 w 829110"/>
                  <a:gd name="connsiteY1" fmla="*/ 916 h 1420022"/>
                  <a:gd name="connsiteX2" fmla="*/ 0 w 829110"/>
                  <a:gd name="connsiteY2" fmla="*/ 0 h 1420022"/>
                  <a:gd name="connsiteX3" fmla="*/ 0 w 829110"/>
                  <a:gd name="connsiteY3" fmla="*/ 1420481 h 1420022"/>
                  <a:gd name="connsiteX4" fmla="*/ 447536 w 829110"/>
                  <a:gd name="connsiteY4" fmla="*/ 1419565 h 1420022"/>
                  <a:gd name="connsiteX5" fmla="*/ 611526 w 829110"/>
                  <a:gd name="connsiteY5" fmla="*/ 1263362 h 1420022"/>
                  <a:gd name="connsiteX6" fmla="*/ 651836 w 829110"/>
                  <a:gd name="connsiteY6" fmla="*/ 248733 h 1420022"/>
                  <a:gd name="connsiteX7" fmla="*/ 712760 w 829110"/>
                  <a:gd name="connsiteY7" fmla="*/ 249191 h 1420022"/>
                  <a:gd name="connsiteX8" fmla="*/ 832316 w 829110"/>
                  <a:gd name="connsiteY8" fmla="*/ 128260 h 1420022"/>
                  <a:gd name="connsiteX9" fmla="*/ 707721 w 829110"/>
                  <a:gd name="connsiteY9" fmla="*/ 1832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9110" h="1420022">
                    <a:moveTo>
                      <a:pt x="707721" y="1832"/>
                    </a:moveTo>
                    <a:cubicBezTo>
                      <a:pt x="658707" y="916"/>
                      <a:pt x="15574" y="916"/>
                      <a:pt x="15574" y="916"/>
                    </a:cubicBezTo>
                    <a:cubicBezTo>
                      <a:pt x="15116" y="458"/>
                      <a:pt x="9619" y="0"/>
                      <a:pt x="0" y="0"/>
                    </a:cubicBezTo>
                    <a:lnTo>
                      <a:pt x="0" y="1420481"/>
                    </a:lnTo>
                    <a:cubicBezTo>
                      <a:pt x="190100" y="1420481"/>
                      <a:pt x="380658" y="1419565"/>
                      <a:pt x="447536" y="1419565"/>
                    </a:cubicBezTo>
                    <a:cubicBezTo>
                      <a:pt x="535486" y="1419565"/>
                      <a:pt x="607861" y="1350854"/>
                      <a:pt x="611526" y="1263362"/>
                    </a:cubicBezTo>
                    <a:cubicBezTo>
                      <a:pt x="618855" y="1091127"/>
                      <a:pt x="652752" y="275301"/>
                      <a:pt x="651836" y="248733"/>
                    </a:cubicBezTo>
                    <a:cubicBezTo>
                      <a:pt x="671991" y="248733"/>
                      <a:pt x="692605" y="249649"/>
                      <a:pt x="712760" y="249191"/>
                    </a:cubicBezTo>
                    <a:cubicBezTo>
                      <a:pt x="778264" y="247359"/>
                      <a:pt x="830942" y="193765"/>
                      <a:pt x="832316" y="128260"/>
                    </a:cubicBezTo>
                    <a:cubicBezTo>
                      <a:pt x="833233" y="58633"/>
                      <a:pt x="779180" y="2749"/>
                      <a:pt x="707721" y="1832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85">
                <a:extLst>
                  <a:ext uri="{FF2B5EF4-FFF2-40B4-BE49-F238E27FC236}">
                    <a16:creationId xmlns:a16="http://schemas.microsoft.com/office/drawing/2014/main" id="{117E81A0-59AE-4F61-9F5B-8A10427FB82B}"/>
                  </a:ext>
                </a:extLst>
              </p:cNvPr>
              <p:cNvSpPr/>
              <p:nvPr/>
            </p:nvSpPr>
            <p:spPr>
              <a:xfrm>
                <a:off x="5221704" y="4967985"/>
                <a:ext cx="1726741" cy="103360"/>
              </a:xfrm>
              <a:custGeom>
                <a:avLst/>
                <a:gdLst>
                  <a:gd name="connsiteX0" fmla="*/ 1304547 w 1300924"/>
                  <a:gd name="connsiteY0" fmla="*/ 1353 h 77872"/>
                  <a:gd name="connsiteX1" fmla="*/ 1283476 w 1300924"/>
                  <a:gd name="connsiteY1" fmla="*/ 895 h 77872"/>
                  <a:gd name="connsiteX2" fmla="*/ 653169 w 1300924"/>
                  <a:gd name="connsiteY2" fmla="*/ 895 h 77872"/>
                  <a:gd name="connsiteX3" fmla="*/ 647214 w 1300924"/>
                  <a:gd name="connsiteY3" fmla="*/ 895 h 77872"/>
                  <a:gd name="connsiteX4" fmla="*/ 629808 w 1300924"/>
                  <a:gd name="connsiteY4" fmla="*/ 2269 h 77872"/>
                  <a:gd name="connsiteX5" fmla="*/ 16907 w 1300924"/>
                  <a:gd name="connsiteY5" fmla="*/ 2269 h 77872"/>
                  <a:gd name="connsiteX6" fmla="*/ 15991 w 1300924"/>
                  <a:gd name="connsiteY6" fmla="*/ 2269 h 77872"/>
                  <a:gd name="connsiteX7" fmla="*/ 15075 w 1300924"/>
                  <a:gd name="connsiteY7" fmla="*/ 437 h 77872"/>
                  <a:gd name="connsiteX8" fmla="*/ 417 w 1300924"/>
                  <a:gd name="connsiteY8" fmla="*/ 9140 h 77872"/>
                  <a:gd name="connsiteX9" fmla="*/ 3165 w 1300924"/>
                  <a:gd name="connsiteY9" fmla="*/ 80600 h 77872"/>
                  <a:gd name="connsiteX10" fmla="*/ 9120 w 1300924"/>
                  <a:gd name="connsiteY10" fmla="*/ 80600 h 77872"/>
                  <a:gd name="connsiteX11" fmla="*/ 9120 w 1300924"/>
                  <a:gd name="connsiteY11" fmla="*/ 80600 h 77872"/>
                  <a:gd name="connsiteX12" fmla="*/ 653169 w 1300924"/>
                  <a:gd name="connsiteY12" fmla="*/ 80600 h 77872"/>
                  <a:gd name="connsiteX13" fmla="*/ 1300425 w 1300924"/>
                  <a:gd name="connsiteY13" fmla="*/ 80600 h 77872"/>
                  <a:gd name="connsiteX14" fmla="*/ 1304547 w 1300924"/>
                  <a:gd name="connsiteY14" fmla="*/ 1353 h 77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0924" h="77872">
                    <a:moveTo>
                      <a:pt x="1304547" y="1353"/>
                    </a:moveTo>
                    <a:cubicBezTo>
                      <a:pt x="1297676" y="1353"/>
                      <a:pt x="1290805" y="895"/>
                      <a:pt x="1283476" y="895"/>
                    </a:cubicBezTo>
                    <a:cubicBezTo>
                      <a:pt x="1073221" y="895"/>
                      <a:pt x="863424" y="895"/>
                      <a:pt x="653169" y="895"/>
                    </a:cubicBezTo>
                    <a:cubicBezTo>
                      <a:pt x="651337" y="895"/>
                      <a:pt x="649047" y="895"/>
                      <a:pt x="647214" y="895"/>
                    </a:cubicBezTo>
                    <a:cubicBezTo>
                      <a:pt x="641717" y="3644"/>
                      <a:pt x="635304" y="2269"/>
                      <a:pt x="629808" y="2269"/>
                    </a:cubicBezTo>
                    <a:cubicBezTo>
                      <a:pt x="425508" y="2269"/>
                      <a:pt x="221207" y="2269"/>
                      <a:pt x="16907" y="2269"/>
                    </a:cubicBezTo>
                    <a:cubicBezTo>
                      <a:pt x="16449" y="2269"/>
                      <a:pt x="16449" y="2269"/>
                      <a:pt x="15991" y="2269"/>
                    </a:cubicBezTo>
                    <a:cubicBezTo>
                      <a:pt x="15991" y="1811"/>
                      <a:pt x="15991" y="1353"/>
                      <a:pt x="15075" y="437"/>
                    </a:cubicBezTo>
                    <a:cubicBezTo>
                      <a:pt x="7288" y="-1395"/>
                      <a:pt x="3165" y="2728"/>
                      <a:pt x="417" y="9140"/>
                    </a:cubicBezTo>
                    <a:cubicBezTo>
                      <a:pt x="-499" y="32960"/>
                      <a:pt x="-41" y="56780"/>
                      <a:pt x="3165" y="80600"/>
                    </a:cubicBezTo>
                    <a:cubicBezTo>
                      <a:pt x="4998" y="80600"/>
                      <a:pt x="6830" y="80600"/>
                      <a:pt x="9120" y="80600"/>
                    </a:cubicBezTo>
                    <a:cubicBezTo>
                      <a:pt x="9120" y="80600"/>
                      <a:pt x="9120" y="80600"/>
                      <a:pt x="9120" y="80600"/>
                    </a:cubicBezTo>
                    <a:cubicBezTo>
                      <a:pt x="223956" y="80600"/>
                      <a:pt x="438334" y="80600"/>
                      <a:pt x="653169" y="80600"/>
                    </a:cubicBezTo>
                    <a:cubicBezTo>
                      <a:pt x="868921" y="80600"/>
                      <a:pt x="1084673" y="80600"/>
                      <a:pt x="1300425" y="80600"/>
                    </a:cubicBezTo>
                    <a:cubicBezTo>
                      <a:pt x="1301799" y="54490"/>
                      <a:pt x="1305464" y="27922"/>
                      <a:pt x="1304547" y="1353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86">
                <a:extLst>
                  <a:ext uri="{FF2B5EF4-FFF2-40B4-BE49-F238E27FC236}">
                    <a16:creationId xmlns:a16="http://schemas.microsoft.com/office/drawing/2014/main" id="{F327B8D0-E1A6-4328-8255-BC979CA867B3}"/>
                  </a:ext>
                </a:extLst>
              </p:cNvPr>
              <p:cNvSpPr/>
              <p:nvPr/>
            </p:nvSpPr>
            <p:spPr>
              <a:xfrm>
                <a:off x="6022956" y="4640820"/>
                <a:ext cx="60800" cy="6080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16" name="Group 199">
            <a:extLst>
              <a:ext uri="{FF2B5EF4-FFF2-40B4-BE49-F238E27FC236}">
                <a16:creationId xmlns:a16="http://schemas.microsoft.com/office/drawing/2014/main" id="{166A0C03-3775-4EA1-91AF-19CD31D6FDB0}"/>
              </a:ext>
            </a:extLst>
          </p:cNvPr>
          <p:cNvGrpSpPr/>
          <p:nvPr/>
        </p:nvGrpSpPr>
        <p:grpSpPr>
          <a:xfrm>
            <a:off x="5253117" y="4621218"/>
            <a:ext cx="1104510" cy="1694561"/>
            <a:chOff x="5253117" y="4621218"/>
            <a:chExt cx="1104510" cy="1694561"/>
          </a:xfrm>
        </p:grpSpPr>
        <p:grpSp>
          <p:nvGrpSpPr>
            <p:cNvPr id="117" name="Group 168">
              <a:extLst>
                <a:ext uri="{FF2B5EF4-FFF2-40B4-BE49-F238E27FC236}">
                  <a16:creationId xmlns:a16="http://schemas.microsoft.com/office/drawing/2014/main" id="{600DC9A9-8356-4AB1-A956-6DFDF7E9AFC1}"/>
                </a:ext>
              </a:extLst>
            </p:cNvPr>
            <p:cNvGrpSpPr/>
            <p:nvPr/>
          </p:nvGrpSpPr>
          <p:grpSpPr>
            <a:xfrm>
              <a:off x="5253117" y="4621218"/>
              <a:ext cx="1104510" cy="1031011"/>
              <a:chOff x="7309611" y="4544531"/>
              <a:chExt cx="1104510" cy="1031011"/>
            </a:xfrm>
          </p:grpSpPr>
          <p:sp>
            <p:nvSpPr>
              <p:cNvPr id="123" name="Freeform: Shape 157">
                <a:extLst>
                  <a:ext uri="{FF2B5EF4-FFF2-40B4-BE49-F238E27FC236}">
                    <a16:creationId xmlns:a16="http://schemas.microsoft.com/office/drawing/2014/main" id="{312090D5-3FDB-4A6A-9C61-87E5F52EA463}"/>
                  </a:ext>
                </a:extLst>
              </p:cNvPr>
              <p:cNvSpPr/>
              <p:nvPr/>
            </p:nvSpPr>
            <p:spPr>
              <a:xfrm>
                <a:off x="7623414" y="5127082"/>
                <a:ext cx="208810" cy="447159"/>
              </a:xfrm>
              <a:custGeom>
                <a:avLst/>
                <a:gdLst>
                  <a:gd name="connsiteX0" fmla="*/ 5349 w 208810"/>
                  <a:gd name="connsiteY0" fmla="*/ 0 h 447159"/>
                  <a:gd name="connsiteX1" fmla="*/ 17474 w 208810"/>
                  <a:gd name="connsiteY1" fmla="*/ 10445 h 447159"/>
                  <a:gd name="connsiteX2" fmla="*/ 63564 w 208810"/>
                  <a:gd name="connsiteY2" fmla="*/ 34977 h 447159"/>
                  <a:gd name="connsiteX3" fmla="*/ 56243 w 208810"/>
                  <a:gd name="connsiteY3" fmla="*/ 4648 h 447159"/>
                  <a:gd name="connsiteX4" fmla="*/ 66195 w 208810"/>
                  <a:gd name="connsiteY4" fmla="*/ 7847 h 447159"/>
                  <a:gd name="connsiteX5" fmla="*/ 66629 w 208810"/>
                  <a:gd name="connsiteY5" fmla="*/ 7708 h 447159"/>
                  <a:gd name="connsiteX6" fmla="*/ 67777 w 208810"/>
                  <a:gd name="connsiteY6" fmla="*/ 19861 h 447159"/>
                  <a:gd name="connsiteX7" fmla="*/ 87848 w 208810"/>
                  <a:gd name="connsiteY7" fmla="*/ 52075 h 447159"/>
                  <a:gd name="connsiteX8" fmla="*/ 98504 w 208810"/>
                  <a:gd name="connsiteY8" fmla="*/ 49845 h 447159"/>
                  <a:gd name="connsiteX9" fmla="*/ 102964 w 208810"/>
                  <a:gd name="connsiteY9" fmla="*/ 42163 h 447159"/>
                  <a:gd name="connsiteX10" fmla="*/ 109159 w 208810"/>
                  <a:gd name="connsiteY10" fmla="*/ 36712 h 447159"/>
                  <a:gd name="connsiteX11" fmla="*/ 112876 w 208810"/>
                  <a:gd name="connsiteY11" fmla="*/ 43898 h 447159"/>
                  <a:gd name="connsiteX12" fmla="*/ 116097 w 208810"/>
                  <a:gd name="connsiteY12" fmla="*/ 66943 h 447159"/>
                  <a:gd name="connsiteX13" fmla="*/ 125266 w 208810"/>
                  <a:gd name="connsiteY13" fmla="*/ 92962 h 447159"/>
                  <a:gd name="connsiteX14" fmla="*/ 188206 w 208810"/>
                  <a:gd name="connsiteY14" fmla="*/ 228755 h 447159"/>
                  <a:gd name="connsiteX15" fmla="*/ 208278 w 208810"/>
                  <a:gd name="connsiteY15" fmla="*/ 352406 h 447159"/>
                  <a:gd name="connsiteX16" fmla="*/ 206296 w 208810"/>
                  <a:gd name="connsiteY16" fmla="*/ 435170 h 447159"/>
                  <a:gd name="connsiteX17" fmla="*/ 203818 w 208810"/>
                  <a:gd name="connsiteY17" fmla="*/ 444339 h 447159"/>
                  <a:gd name="connsiteX18" fmla="*/ 201587 w 208810"/>
                  <a:gd name="connsiteY18" fmla="*/ 446073 h 447159"/>
                  <a:gd name="connsiteX19" fmla="*/ 177799 w 208810"/>
                  <a:gd name="connsiteY19" fmla="*/ 445825 h 447159"/>
                  <a:gd name="connsiteX20" fmla="*/ 176808 w 208810"/>
                  <a:gd name="connsiteY20" fmla="*/ 444834 h 447159"/>
                  <a:gd name="connsiteX21" fmla="*/ 180029 w 208810"/>
                  <a:gd name="connsiteY21" fmla="*/ 358105 h 447159"/>
                  <a:gd name="connsiteX22" fmla="*/ 174825 w 208810"/>
                  <a:gd name="connsiteY22" fmla="*/ 302102 h 447159"/>
                  <a:gd name="connsiteX23" fmla="*/ 169126 w 208810"/>
                  <a:gd name="connsiteY23" fmla="*/ 289961 h 447159"/>
                  <a:gd name="connsiteX24" fmla="*/ 157480 w 208810"/>
                  <a:gd name="connsiteY24" fmla="*/ 271376 h 447159"/>
                  <a:gd name="connsiteX25" fmla="*/ 169126 w 208810"/>
                  <a:gd name="connsiteY25" fmla="*/ 273854 h 447159"/>
                  <a:gd name="connsiteX26" fmla="*/ 157231 w 208810"/>
                  <a:gd name="connsiteY26" fmla="*/ 227516 h 447159"/>
                  <a:gd name="connsiteX27" fmla="*/ 150789 w 208810"/>
                  <a:gd name="connsiteY27" fmla="*/ 223056 h 447159"/>
                  <a:gd name="connsiteX28" fmla="*/ 107177 w 208810"/>
                  <a:gd name="connsiteY28" fmla="*/ 209674 h 447159"/>
                  <a:gd name="connsiteX29" fmla="*/ 106813 w 208810"/>
                  <a:gd name="connsiteY29" fmla="*/ 209596 h 447159"/>
                  <a:gd name="connsiteX30" fmla="*/ 107614 w 208810"/>
                  <a:gd name="connsiteY30" fmla="*/ 202003 h 447159"/>
                  <a:gd name="connsiteX31" fmla="*/ 106874 w 208810"/>
                  <a:gd name="connsiteY31" fmla="*/ 199234 h 447159"/>
                  <a:gd name="connsiteX32" fmla="*/ 115601 w 208810"/>
                  <a:gd name="connsiteY32" fmla="*/ 204470 h 447159"/>
                  <a:gd name="connsiteX33" fmla="*/ 153514 w 208810"/>
                  <a:gd name="connsiteY33" fmla="*/ 216860 h 447159"/>
                  <a:gd name="connsiteX34" fmla="*/ 125018 w 208810"/>
                  <a:gd name="connsiteY34" fmla="*/ 147477 h 447159"/>
                  <a:gd name="connsiteX35" fmla="*/ 36802 w 208810"/>
                  <a:gd name="connsiteY35" fmla="*/ 50588 h 447159"/>
                  <a:gd name="connsiteX36" fmla="*/ 31846 w 208810"/>
                  <a:gd name="connsiteY36" fmla="*/ 33490 h 447159"/>
                  <a:gd name="connsiteX37" fmla="*/ 29864 w 208810"/>
                  <a:gd name="connsiteY37" fmla="*/ 26552 h 447159"/>
                  <a:gd name="connsiteX38" fmla="*/ 0 w 208810"/>
                  <a:gd name="connsiteY38" fmla="*/ 7414 h 447159"/>
                  <a:gd name="connsiteX39" fmla="*/ 5322 w 208810"/>
                  <a:gd name="connsiteY39" fmla="*/ 100 h 447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08810" h="447159">
                    <a:moveTo>
                      <a:pt x="5349" y="0"/>
                    </a:moveTo>
                    <a:lnTo>
                      <a:pt x="17474" y="10445"/>
                    </a:lnTo>
                    <a:cubicBezTo>
                      <a:pt x="32094" y="19614"/>
                      <a:pt x="47705" y="26552"/>
                      <a:pt x="63564" y="34977"/>
                    </a:cubicBezTo>
                    <a:lnTo>
                      <a:pt x="56243" y="4648"/>
                    </a:lnTo>
                    <a:lnTo>
                      <a:pt x="66195" y="7847"/>
                    </a:lnTo>
                    <a:lnTo>
                      <a:pt x="66629" y="7708"/>
                    </a:lnTo>
                    <a:lnTo>
                      <a:pt x="67777" y="19861"/>
                    </a:lnTo>
                    <a:cubicBezTo>
                      <a:pt x="71494" y="32499"/>
                      <a:pt x="77193" y="43649"/>
                      <a:pt x="87848" y="52075"/>
                    </a:cubicBezTo>
                    <a:cubicBezTo>
                      <a:pt x="92557" y="55792"/>
                      <a:pt x="95778" y="55792"/>
                      <a:pt x="98504" y="49845"/>
                    </a:cubicBezTo>
                    <a:cubicBezTo>
                      <a:pt x="99743" y="47119"/>
                      <a:pt x="101229" y="44641"/>
                      <a:pt x="102964" y="42163"/>
                    </a:cubicBezTo>
                    <a:cubicBezTo>
                      <a:pt x="104698" y="39933"/>
                      <a:pt x="105690" y="36216"/>
                      <a:pt x="109159" y="36712"/>
                    </a:cubicBezTo>
                    <a:cubicBezTo>
                      <a:pt x="112876" y="37207"/>
                      <a:pt x="112381" y="41172"/>
                      <a:pt x="112876" y="43898"/>
                    </a:cubicBezTo>
                    <a:cubicBezTo>
                      <a:pt x="114115" y="51579"/>
                      <a:pt x="115354" y="59261"/>
                      <a:pt x="116097" y="66943"/>
                    </a:cubicBezTo>
                    <a:cubicBezTo>
                      <a:pt x="116841" y="76359"/>
                      <a:pt x="119319" y="85032"/>
                      <a:pt x="125266" y="92962"/>
                    </a:cubicBezTo>
                    <a:cubicBezTo>
                      <a:pt x="155497" y="133848"/>
                      <a:pt x="174825" y="180186"/>
                      <a:pt x="188206" y="228755"/>
                    </a:cubicBezTo>
                    <a:cubicBezTo>
                      <a:pt x="199357" y="269146"/>
                      <a:pt x="206791" y="310280"/>
                      <a:pt x="208278" y="352406"/>
                    </a:cubicBezTo>
                    <a:cubicBezTo>
                      <a:pt x="209269" y="380159"/>
                      <a:pt x="209022" y="407665"/>
                      <a:pt x="206296" y="435170"/>
                    </a:cubicBezTo>
                    <a:cubicBezTo>
                      <a:pt x="206048" y="438391"/>
                      <a:pt x="205800" y="441613"/>
                      <a:pt x="203818" y="444339"/>
                    </a:cubicBezTo>
                    <a:cubicBezTo>
                      <a:pt x="203322" y="445082"/>
                      <a:pt x="202579" y="445578"/>
                      <a:pt x="201587" y="446073"/>
                    </a:cubicBezTo>
                    <a:cubicBezTo>
                      <a:pt x="193658" y="447312"/>
                      <a:pt x="185728" y="447808"/>
                      <a:pt x="177799" y="445825"/>
                    </a:cubicBezTo>
                    <a:cubicBezTo>
                      <a:pt x="177551" y="445578"/>
                      <a:pt x="177055" y="445082"/>
                      <a:pt x="176808" y="444834"/>
                    </a:cubicBezTo>
                    <a:cubicBezTo>
                      <a:pt x="180029" y="416090"/>
                      <a:pt x="181268" y="387097"/>
                      <a:pt x="180029" y="358105"/>
                    </a:cubicBezTo>
                    <a:cubicBezTo>
                      <a:pt x="179286" y="339272"/>
                      <a:pt x="177055" y="320688"/>
                      <a:pt x="174825" y="302102"/>
                    </a:cubicBezTo>
                    <a:cubicBezTo>
                      <a:pt x="174082" y="297395"/>
                      <a:pt x="171356" y="293678"/>
                      <a:pt x="169126" y="289961"/>
                    </a:cubicBezTo>
                    <a:cubicBezTo>
                      <a:pt x="165409" y="283766"/>
                      <a:pt x="161444" y="277571"/>
                      <a:pt x="157480" y="271376"/>
                    </a:cubicBezTo>
                    <a:cubicBezTo>
                      <a:pt x="161692" y="270384"/>
                      <a:pt x="164666" y="273854"/>
                      <a:pt x="169126" y="273854"/>
                    </a:cubicBezTo>
                    <a:cubicBezTo>
                      <a:pt x="166400" y="257995"/>
                      <a:pt x="162188" y="242631"/>
                      <a:pt x="157231" y="227516"/>
                    </a:cubicBezTo>
                    <a:cubicBezTo>
                      <a:pt x="156240" y="224790"/>
                      <a:pt x="153267" y="224047"/>
                      <a:pt x="150789" y="223056"/>
                    </a:cubicBezTo>
                    <a:cubicBezTo>
                      <a:pt x="137160" y="216117"/>
                      <a:pt x="122292" y="212152"/>
                      <a:pt x="107177" y="209674"/>
                    </a:cubicBezTo>
                    <a:lnTo>
                      <a:pt x="106813" y="209596"/>
                    </a:lnTo>
                    <a:lnTo>
                      <a:pt x="107614" y="202003"/>
                    </a:lnTo>
                    <a:lnTo>
                      <a:pt x="106874" y="199234"/>
                    </a:lnTo>
                    <a:lnTo>
                      <a:pt x="115601" y="204470"/>
                    </a:lnTo>
                    <a:cubicBezTo>
                      <a:pt x="128239" y="206453"/>
                      <a:pt x="140382" y="210665"/>
                      <a:pt x="153514" y="216860"/>
                    </a:cubicBezTo>
                    <a:cubicBezTo>
                      <a:pt x="145585" y="191833"/>
                      <a:pt x="136416" y="169283"/>
                      <a:pt x="125018" y="147477"/>
                    </a:cubicBezTo>
                    <a:cubicBezTo>
                      <a:pt x="103955" y="107582"/>
                      <a:pt x="76945" y="73138"/>
                      <a:pt x="36802" y="50588"/>
                    </a:cubicBezTo>
                    <a:cubicBezTo>
                      <a:pt x="29616" y="46375"/>
                      <a:pt x="28129" y="41172"/>
                      <a:pt x="31846" y="33490"/>
                    </a:cubicBezTo>
                    <a:cubicBezTo>
                      <a:pt x="33829" y="29525"/>
                      <a:pt x="32094" y="28534"/>
                      <a:pt x="29864" y="26552"/>
                    </a:cubicBezTo>
                    <a:lnTo>
                      <a:pt x="0" y="7414"/>
                    </a:lnTo>
                    <a:lnTo>
                      <a:pt x="5322" y="100"/>
                    </a:lnTo>
                    <a:close/>
                  </a:path>
                </a:pathLst>
              </a:custGeom>
              <a:solidFill>
                <a:schemeClr val="accent4"/>
              </a:solidFill>
              <a:ln w="45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24" name="Freeform: Shape 151">
                <a:extLst>
                  <a:ext uri="{FF2B5EF4-FFF2-40B4-BE49-F238E27FC236}">
                    <a16:creationId xmlns:a16="http://schemas.microsoft.com/office/drawing/2014/main" id="{8F84946A-9432-4EC5-A675-53E83BB0CC6A}"/>
                  </a:ext>
                </a:extLst>
              </p:cNvPr>
              <p:cNvSpPr/>
              <p:nvPr/>
            </p:nvSpPr>
            <p:spPr>
              <a:xfrm>
                <a:off x="7832186" y="4882689"/>
                <a:ext cx="282666" cy="692853"/>
              </a:xfrm>
              <a:custGeom>
                <a:avLst/>
                <a:gdLst>
                  <a:gd name="connsiteX0" fmla="*/ 206792 w 282666"/>
                  <a:gd name="connsiteY0" fmla="*/ 0 h 692853"/>
                  <a:gd name="connsiteX1" fmla="*/ 214100 w 282666"/>
                  <a:gd name="connsiteY1" fmla="*/ 38262 h 692853"/>
                  <a:gd name="connsiteX2" fmla="*/ 221286 w 282666"/>
                  <a:gd name="connsiteY2" fmla="*/ 64776 h 692853"/>
                  <a:gd name="connsiteX3" fmla="*/ 241853 w 282666"/>
                  <a:gd name="connsiteY3" fmla="*/ 38510 h 692853"/>
                  <a:gd name="connsiteX4" fmla="*/ 259695 w 282666"/>
                  <a:gd name="connsiteY4" fmla="*/ 15713 h 692853"/>
                  <a:gd name="connsiteX5" fmla="*/ 275802 w 282666"/>
                  <a:gd name="connsiteY5" fmla="*/ 11747 h 692853"/>
                  <a:gd name="connsiteX6" fmla="*/ 281253 w 282666"/>
                  <a:gd name="connsiteY6" fmla="*/ 30085 h 692853"/>
                  <a:gd name="connsiteX7" fmla="*/ 276793 w 282666"/>
                  <a:gd name="connsiteY7" fmla="*/ 36775 h 692853"/>
                  <a:gd name="connsiteX8" fmla="*/ 209640 w 282666"/>
                  <a:gd name="connsiteY8" fmla="*/ 124248 h 692853"/>
                  <a:gd name="connsiteX9" fmla="*/ 204931 w 282666"/>
                  <a:gd name="connsiteY9" fmla="*/ 130938 h 692853"/>
                  <a:gd name="connsiteX10" fmla="*/ 213852 w 282666"/>
                  <a:gd name="connsiteY10" fmla="*/ 129451 h 692853"/>
                  <a:gd name="connsiteX11" fmla="*/ 272085 w 282666"/>
                  <a:gd name="connsiteY11" fmla="*/ 118548 h 692853"/>
                  <a:gd name="connsiteX12" fmla="*/ 272419 w 282666"/>
                  <a:gd name="connsiteY12" fmla="*/ 118355 h 692853"/>
                  <a:gd name="connsiteX13" fmla="*/ 272495 w 282666"/>
                  <a:gd name="connsiteY13" fmla="*/ 127946 h 692853"/>
                  <a:gd name="connsiteX14" fmla="*/ 271156 w 282666"/>
                  <a:gd name="connsiteY14" fmla="*/ 128336 h 692853"/>
                  <a:gd name="connsiteX15" fmla="*/ 258456 w 282666"/>
                  <a:gd name="connsiteY15" fmla="*/ 128956 h 692853"/>
                  <a:gd name="connsiteX16" fmla="*/ 202949 w 282666"/>
                  <a:gd name="connsiteY16" fmla="*/ 142337 h 692853"/>
                  <a:gd name="connsiteX17" fmla="*/ 197250 w 282666"/>
                  <a:gd name="connsiteY17" fmla="*/ 146549 h 692853"/>
                  <a:gd name="connsiteX18" fmla="*/ 149920 w 282666"/>
                  <a:gd name="connsiteY18" fmla="*/ 215685 h 692853"/>
                  <a:gd name="connsiteX19" fmla="*/ 193781 w 282666"/>
                  <a:gd name="connsiteY19" fmla="*/ 209242 h 692853"/>
                  <a:gd name="connsiteX20" fmla="*/ 198173 w 282666"/>
                  <a:gd name="connsiteY20" fmla="*/ 207216 h 692853"/>
                  <a:gd name="connsiteX21" fmla="*/ 190778 w 282666"/>
                  <a:gd name="connsiteY21" fmla="*/ 217389 h 692853"/>
                  <a:gd name="connsiteX22" fmla="*/ 180400 w 282666"/>
                  <a:gd name="connsiteY22" fmla="*/ 218163 h 692853"/>
                  <a:gd name="connsiteX23" fmla="*/ 142982 w 282666"/>
                  <a:gd name="connsiteY23" fmla="*/ 227331 h 692853"/>
                  <a:gd name="connsiteX24" fmla="*/ 136787 w 282666"/>
                  <a:gd name="connsiteY24" fmla="*/ 233031 h 692853"/>
                  <a:gd name="connsiteX25" fmla="*/ 58236 w 282666"/>
                  <a:gd name="connsiteY25" fmla="*/ 398064 h 692853"/>
                  <a:gd name="connsiteX26" fmla="*/ 64926 w 282666"/>
                  <a:gd name="connsiteY26" fmla="*/ 407232 h 692853"/>
                  <a:gd name="connsiteX27" fmla="*/ 79298 w 282666"/>
                  <a:gd name="connsiteY27" fmla="*/ 407728 h 692853"/>
                  <a:gd name="connsiteX28" fmla="*/ 81033 w 282666"/>
                  <a:gd name="connsiteY28" fmla="*/ 408471 h 692853"/>
                  <a:gd name="connsiteX29" fmla="*/ 53032 w 282666"/>
                  <a:gd name="connsiteY29" fmla="*/ 428543 h 692853"/>
                  <a:gd name="connsiteX30" fmla="*/ 46589 w 282666"/>
                  <a:gd name="connsiteY30" fmla="*/ 437216 h 692853"/>
                  <a:gd name="connsiteX31" fmla="*/ 29491 w 282666"/>
                  <a:gd name="connsiteY31" fmla="*/ 588868 h 692853"/>
                  <a:gd name="connsiteX32" fmla="*/ 30235 w 282666"/>
                  <a:gd name="connsiteY32" fmla="*/ 591098 h 692853"/>
                  <a:gd name="connsiteX33" fmla="*/ 50058 w 282666"/>
                  <a:gd name="connsiteY33" fmla="*/ 579204 h 692853"/>
                  <a:gd name="connsiteX34" fmla="*/ 32960 w 282666"/>
                  <a:gd name="connsiteY34" fmla="*/ 623560 h 692853"/>
                  <a:gd name="connsiteX35" fmla="*/ 29739 w 282666"/>
                  <a:gd name="connsiteY35" fmla="*/ 642392 h 692853"/>
                  <a:gd name="connsiteX36" fmla="*/ 30482 w 282666"/>
                  <a:gd name="connsiteY36" fmla="*/ 687491 h 692853"/>
                  <a:gd name="connsiteX37" fmla="*/ 24783 w 282666"/>
                  <a:gd name="connsiteY37" fmla="*/ 692448 h 692853"/>
                  <a:gd name="connsiteX38" fmla="*/ 5703 w 282666"/>
                  <a:gd name="connsiteY38" fmla="*/ 691951 h 692853"/>
                  <a:gd name="connsiteX39" fmla="*/ 3472 w 282666"/>
                  <a:gd name="connsiteY39" fmla="*/ 690465 h 692853"/>
                  <a:gd name="connsiteX40" fmla="*/ 1985 w 282666"/>
                  <a:gd name="connsiteY40" fmla="*/ 684270 h 692853"/>
                  <a:gd name="connsiteX41" fmla="*/ 251 w 282666"/>
                  <a:gd name="connsiteY41" fmla="*/ 574000 h 692853"/>
                  <a:gd name="connsiteX42" fmla="*/ 30730 w 282666"/>
                  <a:gd name="connsiteY42" fmla="*/ 391869 h 692853"/>
                  <a:gd name="connsiteX43" fmla="*/ 80785 w 282666"/>
                  <a:gd name="connsiteY43" fmla="*/ 274909 h 692853"/>
                  <a:gd name="connsiteX44" fmla="*/ 82767 w 282666"/>
                  <a:gd name="connsiteY44" fmla="*/ 255580 h 692853"/>
                  <a:gd name="connsiteX45" fmla="*/ 75086 w 282666"/>
                  <a:gd name="connsiteY45" fmla="*/ 219402 h 692853"/>
                  <a:gd name="connsiteX46" fmla="*/ 71618 w 282666"/>
                  <a:gd name="connsiteY46" fmla="*/ 212979 h 692853"/>
                  <a:gd name="connsiteX47" fmla="*/ 81385 w 282666"/>
                  <a:gd name="connsiteY47" fmla="*/ 206730 h 692853"/>
                  <a:gd name="connsiteX48" fmla="*/ 85741 w 282666"/>
                  <a:gd name="connsiteY48" fmla="*/ 221632 h 692853"/>
                  <a:gd name="connsiteX49" fmla="*/ 92184 w 282666"/>
                  <a:gd name="connsiteY49" fmla="*/ 251616 h 692853"/>
                  <a:gd name="connsiteX50" fmla="*/ 108538 w 282666"/>
                  <a:gd name="connsiteY50" fmla="*/ 224110 h 692853"/>
                  <a:gd name="connsiteX51" fmla="*/ 206914 w 282666"/>
                  <a:gd name="connsiteY51" fmla="*/ 82618 h 692853"/>
                  <a:gd name="connsiteX52" fmla="*/ 211374 w 282666"/>
                  <a:gd name="connsiteY52" fmla="*/ 60316 h 692853"/>
                  <a:gd name="connsiteX53" fmla="*/ 200967 w 282666"/>
                  <a:gd name="connsiteY53" fmla="*/ 13978 h 692853"/>
                  <a:gd name="connsiteX54" fmla="*/ 197889 w 282666"/>
                  <a:gd name="connsiteY54" fmla="*/ 2268 h 69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82666" h="692853">
                    <a:moveTo>
                      <a:pt x="206792" y="0"/>
                    </a:moveTo>
                    <a:lnTo>
                      <a:pt x="214100" y="38262"/>
                    </a:lnTo>
                    <a:cubicBezTo>
                      <a:pt x="216826" y="46687"/>
                      <a:pt x="218808" y="55360"/>
                      <a:pt x="221286" y="64776"/>
                    </a:cubicBezTo>
                    <a:cubicBezTo>
                      <a:pt x="228472" y="55608"/>
                      <a:pt x="235163" y="46935"/>
                      <a:pt x="241853" y="38510"/>
                    </a:cubicBezTo>
                    <a:cubicBezTo>
                      <a:pt x="247801" y="30828"/>
                      <a:pt x="253747" y="23394"/>
                      <a:pt x="259695" y="15713"/>
                    </a:cubicBezTo>
                    <a:cubicBezTo>
                      <a:pt x="263907" y="10013"/>
                      <a:pt x="269111" y="7783"/>
                      <a:pt x="275802" y="11747"/>
                    </a:cubicBezTo>
                    <a:cubicBezTo>
                      <a:pt x="281997" y="15464"/>
                      <a:pt x="284474" y="23642"/>
                      <a:pt x="281253" y="30085"/>
                    </a:cubicBezTo>
                    <a:cubicBezTo>
                      <a:pt x="280014" y="32562"/>
                      <a:pt x="278280" y="34545"/>
                      <a:pt x="276793" y="36775"/>
                    </a:cubicBezTo>
                    <a:cubicBezTo>
                      <a:pt x="254491" y="66015"/>
                      <a:pt x="231941" y="95255"/>
                      <a:pt x="209640" y="124248"/>
                    </a:cubicBezTo>
                    <a:cubicBezTo>
                      <a:pt x="207905" y="126478"/>
                      <a:pt x="206666" y="128460"/>
                      <a:pt x="204931" y="130938"/>
                    </a:cubicBezTo>
                    <a:cubicBezTo>
                      <a:pt x="208401" y="131929"/>
                      <a:pt x="211126" y="130443"/>
                      <a:pt x="213852" y="129451"/>
                    </a:cubicBezTo>
                    <a:cubicBezTo>
                      <a:pt x="232685" y="122265"/>
                      <a:pt x="252261" y="119787"/>
                      <a:pt x="272085" y="118548"/>
                    </a:cubicBezTo>
                    <a:lnTo>
                      <a:pt x="272419" y="118355"/>
                    </a:lnTo>
                    <a:lnTo>
                      <a:pt x="272495" y="127946"/>
                    </a:lnTo>
                    <a:lnTo>
                      <a:pt x="271156" y="128336"/>
                    </a:lnTo>
                    <a:cubicBezTo>
                      <a:pt x="266881" y="128708"/>
                      <a:pt x="262545" y="128584"/>
                      <a:pt x="258456" y="128956"/>
                    </a:cubicBezTo>
                    <a:cubicBezTo>
                      <a:pt x="239128" y="130443"/>
                      <a:pt x="221286" y="137133"/>
                      <a:pt x="202949" y="142337"/>
                    </a:cubicBezTo>
                    <a:cubicBezTo>
                      <a:pt x="200471" y="143080"/>
                      <a:pt x="198736" y="144567"/>
                      <a:pt x="197250" y="146549"/>
                    </a:cubicBezTo>
                    <a:cubicBezTo>
                      <a:pt x="180895" y="168851"/>
                      <a:pt x="165036" y="191400"/>
                      <a:pt x="149920" y="215685"/>
                    </a:cubicBezTo>
                    <a:cubicBezTo>
                      <a:pt x="165036" y="211472"/>
                      <a:pt x="178913" y="207755"/>
                      <a:pt x="193781" y="209242"/>
                    </a:cubicBezTo>
                    <a:lnTo>
                      <a:pt x="198173" y="207216"/>
                    </a:lnTo>
                    <a:lnTo>
                      <a:pt x="190778" y="217389"/>
                    </a:lnTo>
                    <a:lnTo>
                      <a:pt x="180400" y="218163"/>
                    </a:lnTo>
                    <a:cubicBezTo>
                      <a:pt x="167514" y="219898"/>
                      <a:pt x="155124" y="223367"/>
                      <a:pt x="142982" y="227331"/>
                    </a:cubicBezTo>
                    <a:cubicBezTo>
                      <a:pt x="139761" y="228322"/>
                      <a:pt x="138274" y="230553"/>
                      <a:pt x="136787" y="233031"/>
                    </a:cubicBezTo>
                    <a:cubicBezTo>
                      <a:pt x="104821" y="285316"/>
                      <a:pt x="77316" y="339831"/>
                      <a:pt x="58236" y="398064"/>
                    </a:cubicBezTo>
                    <a:cubicBezTo>
                      <a:pt x="55262" y="406985"/>
                      <a:pt x="55262" y="406985"/>
                      <a:pt x="64926" y="407232"/>
                    </a:cubicBezTo>
                    <a:cubicBezTo>
                      <a:pt x="69634" y="407480"/>
                      <a:pt x="74590" y="407480"/>
                      <a:pt x="79298" y="407728"/>
                    </a:cubicBezTo>
                    <a:cubicBezTo>
                      <a:pt x="79546" y="407728"/>
                      <a:pt x="79794" y="407976"/>
                      <a:pt x="81033" y="408471"/>
                    </a:cubicBezTo>
                    <a:cubicBezTo>
                      <a:pt x="71369" y="415410"/>
                      <a:pt x="62200" y="422100"/>
                      <a:pt x="53032" y="428543"/>
                    </a:cubicBezTo>
                    <a:cubicBezTo>
                      <a:pt x="49810" y="430773"/>
                      <a:pt x="47580" y="433251"/>
                      <a:pt x="46589" y="437216"/>
                    </a:cubicBezTo>
                    <a:cubicBezTo>
                      <a:pt x="34447" y="487023"/>
                      <a:pt x="29243" y="537574"/>
                      <a:pt x="29491" y="588868"/>
                    </a:cubicBezTo>
                    <a:cubicBezTo>
                      <a:pt x="29491" y="589364"/>
                      <a:pt x="29739" y="589859"/>
                      <a:pt x="30235" y="591098"/>
                    </a:cubicBezTo>
                    <a:cubicBezTo>
                      <a:pt x="36429" y="587381"/>
                      <a:pt x="42376" y="583912"/>
                      <a:pt x="50058" y="579204"/>
                    </a:cubicBezTo>
                    <a:cubicBezTo>
                      <a:pt x="43863" y="595310"/>
                      <a:pt x="38659" y="609435"/>
                      <a:pt x="32960" y="623560"/>
                    </a:cubicBezTo>
                    <a:cubicBezTo>
                      <a:pt x="30482" y="629755"/>
                      <a:pt x="29491" y="635702"/>
                      <a:pt x="29739" y="642392"/>
                    </a:cubicBezTo>
                    <a:cubicBezTo>
                      <a:pt x="30235" y="657508"/>
                      <a:pt x="30235" y="672376"/>
                      <a:pt x="30482" y="687491"/>
                    </a:cubicBezTo>
                    <a:cubicBezTo>
                      <a:pt x="30730" y="691704"/>
                      <a:pt x="27509" y="692200"/>
                      <a:pt x="24783" y="692448"/>
                    </a:cubicBezTo>
                    <a:cubicBezTo>
                      <a:pt x="18340" y="692695"/>
                      <a:pt x="12145" y="693439"/>
                      <a:pt x="5703" y="691951"/>
                    </a:cubicBezTo>
                    <a:cubicBezTo>
                      <a:pt x="4959" y="691704"/>
                      <a:pt x="4216" y="691208"/>
                      <a:pt x="3472" y="690465"/>
                    </a:cubicBezTo>
                    <a:cubicBezTo>
                      <a:pt x="2233" y="688483"/>
                      <a:pt x="1985" y="686500"/>
                      <a:pt x="1985" y="684270"/>
                    </a:cubicBezTo>
                    <a:cubicBezTo>
                      <a:pt x="1490" y="647596"/>
                      <a:pt x="-740" y="610674"/>
                      <a:pt x="251" y="574000"/>
                    </a:cubicBezTo>
                    <a:cubicBezTo>
                      <a:pt x="2233" y="512051"/>
                      <a:pt x="11154" y="451093"/>
                      <a:pt x="30730" y="391869"/>
                    </a:cubicBezTo>
                    <a:cubicBezTo>
                      <a:pt x="44111" y="351478"/>
                      <a:pt x="60961" y="312574"/>
                      <a:pt x="80785" y="274909"/>
                    </a:cubicBezTo>
                    <a:cubicBezTo>
                      <a:pt x="84254" y="268466"/>
                      <a:pt x="84998" y="262519"/>
                      <a:pt x="82767" y="255580"/>
                    </a:cubicBezTo>
                    <a:cubicBezTo>
                      <a:pt x="79051" y="243686"/>
                      <a:pt x="76572" y="231544"/>
                      <a:pt x="75086" y="219402"/>
                    </a:cubicBezTo>
                    <a:lnTo>
                      <a:pt x="71618" y="212979"/>
                    </a:lnTo>
                    <a:lnTo>
                      <a:pt x="81385" y="206730"/>
                    </a:lnTo>
                    <a:lnTo>
                      <a:pt x="85741" y="221632"/>
                    </a:lnTo>
                    <a:cubicBezTo>
                      <a:pt x="87228" y="231544"/>
                      <a:pt x="89458" y="241208"/>
                      <a:pt x="92184" y="251616"/>
                    </a:cubicBezTo>
                    <a:cubicBezTo>
                      <a:pt x="98626" y="242447"/>
                      <a:pt x="103087" y="233031"/>
                      <a:pt x="108538" y="224110"/>
                    </a:cubicBezTo>
                    <a:cubicBezTo>
                      <a:pt x="138274" y="174798"/>
                      <a:pt x="171727" y="127965"/>
                      <a:pt x="206914" y="82618"/>
                    </a:cubicBezTo>
                    <a:cubicBezTo>
                      <a:pt x="212365" y="75432"/>
                      <a:pt x="213605" y="68493"/>
                      <a:pt x="211374" y="60316"/>
                    </a:cubicBezTo>
                    <a:cubicBezTo>
                      <a:pt x="207162" y="44952"/>
                      <a:pt x="200967" y="29837"/>
                      <a:pt x="200967" y="13978"/>
                    </a:cubicBezTo>
                    <a:lnTo>
                      <a:pt x="197889" y="2268"/>
                    </a:lnTo>
                    <a:close/>
                  </a:path>
                </a:pathLst>
              </a:custGeom>
              <a:solidFill>
                <a:schemeClr val="accent6"/>
              </a:solidFill>
              <a:ln w="45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grpSp>
            <p:nvGrpSpPr>
              <p:cNvPr id="125" name="Group 138">
                <a:extLst>
                  <a:ext uri="{FF2B5EF4-FFF2-40B4-BE49-F238E27FC236}">
                    <a16:creationId xmlns:a16="http://schemas.microsoft.com/office/drawing/2014/main" id="{1CEFDB55-AA62-4ED6-8588-0A9C4C69CD4A}"/>
                  </a:ext>
                </a:extLst>
              </p:cNvPr>
              <p:cNvGrpSpPr/>
              <p:nvPr/>
            </p:nvGrpSpPr>
            <p:grpSpPr>
              <a:xfrm>
                <a:off x="8020611" y="5021033"/>
                <a:ext cx="393510" cy="145217"/>
                <a:chOff x="8637381" y="4172403"/>
                <a:chExt cx="393510" cy="145217"/>
              </a:xfrm>
            </p:grpSpPr>
            <p:sp>
              <p:nvSpPr>
                <p:cNvPr id="135" name="Freeform: Shape 137">
                  <a:extLst>
                    <a:ext uri="{FF2B5EF4-FFF2-40B4-BE49-F238E27FC236}">
                      <a16:creationId xmlns:a16="http://schemas.microsoft.com/office/drawing/2014/main" id="{D44E90A9-B1CF-4D6B-AEEF-48079C419F7D}"/>
                    </a:ext>
                  </a:extLst>
                </p:cNvPr>
                <p:cNvSpPr/>
                <p:nvPr/>
              </p:nvSpPr>
              <p:spPr>
                <a:xfrm>
                  <a:off x="8637381" y="4172403"/>
                  <a:ext cx="393510" cy="79641"/>
                </a:xfrm>
                <a:custGeom>
                  <a:avLst/>
                  <a:gdLst>
                    <a:gd name="connsiteX0" fmla="*/ 234095 w 393510"/>
                    <a:gd name="connsiteY0" fmla="*/ 0 h 79641"/>
                    <a:gd name="connsiteX1" fmla="*/ 338252 w 393510"/>
                    <a:gd name="connsiteY1" fmla="*/ 31606 h 79641"/>
                    <a:gd name="connsiteX2" fmla="*/ 385085 w 393510"/>
                    <a:gd name="connsiteY2" fmla="*/ 65058 h 79641"/>
                    <a:gd name="connsiteX3" fmla="*/ 393510 w 393510"/>
                    <a:gd name="connsiteY3" fmla="*/ 73484 h 79641"/>
                    <a:gd name="connsiteX4" fmla="*/ 386076 w 393510"/>
                    <a:gd name="connsiteY4" fmla="*/ 74475 h 79641"/>
                    <a:gd name="connsiteX5" fmla="*/ 335030 w 393510"/>
                    <a:gd name="connsiteY5" fmla="*/ 75714 h 79641"/>
                    <a:gd name="connsiteX6" fmla="*/ 321401 w 393510"/>
                    <a:gd name="connsiteY6" fmla="*/ 76457 h 79641"/>
                    <a:gd name="connsiteX7" fmla="*/ 197998 w 393510"/>
                    <a:gd name="connsiteY7" fmla="*/ 76457 h 79641"/>
                    <a:gd name="connsiteX8" fmla="*/ 40151 w 393510"/>
                    <a:gd name="connsiteY8" fmla="*/ 74723 h 79641"/>
                    <a:gd name="connsiteX9" fmla="*/ 32965 w 393510"/>
                    <a:gd name="connsiteY9" fmla="*/ 74475 h 79641"/>
                    <a:gd name="connsiteX10" fmla="*/ 16362 w 393510"/>
                    <a:gd name="connsiteY10" fmla="*/ 75714 h 79641"/>
                    <a:gd name="connsiteX11" fmla="*/ 336 w 393510"/>
                    <a:gd name="connsiteY11" fmla="*/ 79641 h 79641"/>
                    <a:gd name="connsiteX12" fmla="*/ 0 w 393510"/>
                    <a:gd name="connsiteY12" fmla="*/ 78505 h 79641"/>
                    <a:gd name="connsiteX13" fmla="*/ 2275 w 393510"/>
                    <a:gd name="connsiteY13" fmla="*/ 70828 h 79641"/>
                    <a:gd name="connsiteX14" fmla="*/ 29743 w 393510"/>
                    <a:gd name="connsiteY14" fmla="*/ 66793 h 79641"/>
                    <a:gd name="connsiteX15" fmla="*/ 36186 w 393510"/>
                    <a:gd name="connsiteY15" fmla="*/ 63820 h 79641"/>
                    <a:gd name="connsiteX16" fmla="*/ 98198 w 393510"/>
                    <a:gd name="connsiteY16" fmla="*/ 23645 h 79641"/>
                    <a:gd name="connsiteX17" fmla="*/ 158382 w 393510"/>
                    <a:gd name="connsiteY17" fmla="*/ 4438 h 79641"/>
                    <a:gd name="connsiteX18" fmla="*/ 219272 w 393510"/>
                    <a:gd name="connsiteY18" fmla="*/ 256 h 79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93510" h="79641">
                      <a:moveTo>
                        <a:pt x="234095" y="0"/>
                      </a:moveTo>
                      <a:cubicBezTo>
                        <a:pt x="294530" y="6284"/>
                        <a:pt x="337508" y="30305"/>
                        <a:pt x="338252" y="31606"/>
                      </a:cubicBezTo>
                      <a:cubicBezTo>
                        <a:pt x="354358" y="42261"/>
                        <a:pt x="370713" y="51925"/>
                        <a:pt x="385085" y="65058"/>
                      </a:cubicBezTo>
                      <a:cubicBezTo>
                        <a:pt x="388059" y="67784"/>
                        <a:pt x="390785" y="70510"/>
                        <a:pt x="393510" y="73484"/>
                      </a:cubicBezTo>
                      <a:cubicBezTo>
                        <a:pt x="391280" y="75962"/>
                        <a:pt x="388554" y="74723"/>
                        <a:pt x="386076" y="74475"/>
                      </a:cubicBezTo>
                      <a:cubicBezTo>
                        <a:pt x="368979" y="72245"/>
                        <a:pt x="352128" y="71254"/>
                        <a:pt x="335030" y="75714"/>
                      </a:cubicBezTo>
                      <a:cubicBezTo>
                        <a:pt x="330569" y="76457"/>
                        <a:pt x="325861" y="76457"/>
                        <a:pt x="321401" y="76457"/>
                      </a:cubicBezTo>
                      <a:cubicBezTo>
                        <a:pt x="280267" y="76457"/>
                        <a:pt x="239132" y="76209"/>
                        <a:pt x="197998" y="76457"/>
                      </a:cubicBezTo>
                      <a:cubicBezTo>
                        <a:pt x="145465" y="76953"/>
                        <a:pt x="92684" y="73484"/>
                        <a:pt x="40151" y="74723"/>
                      </a:cubicBezTo>
                      <a:cubicBezTo>
                        <a:pt x="37673" y="74723"/>
                        <a:pt x="35443" y="73979"/>
                        <a:pt x="32965" y="74475"/>
                      </a:cubicBezTo>
                      <a:cubicBezTo>
                        <a:pt x="27513" y="76953"/>
                        <a:pt x="21814" y="74970"/>
                        <a:pt x="16362" y="75714"/>
                      </a:cubicBezTo>
                      <a:lnTo>
                        <a:pt x="336" y="79641"/>
                      </a:lnTo>
                      <a:lnTo>
                        <a:pt x="0" y="78505"/>
                      </a:lnTo>
                      <a:lnTo>
                        <a:pt x="2275" y="70828"/>
                      </a:lnTo>
                      <a:lnTo>
                        <a:pt x="29743" y="66793"/>
                      </a:lnTo>
                      <a:cubicBezTo>
                        <a:pt x="32222" y="67041"/>
                        <a:pt x="34204" y="65554"/>
                        <a:pt x="36186" y="63820"/>
                      </a:cubicBezTo>
                      <a:cubicBezTo>
                        <a:pt x="55391" y="47341"/>
                        <a:pt x="76082" y="34022"/>
                        <a:pt x="98198" y="23645"/>
                      </a:cubicBezTo>
                      <a:lnTo>
                        <a:pt x="158382" y="4438"/>
                      </a:lnTo>
                      <a:lnTo>
                        <a:pt x="219272" y="25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6" name="Freeform: Shape 134">
                  <a:extLst>
                    <a:ext uri="{FF2B5EF4-FFF2-40B4-BE49-F238E27FC236}">
                      <a16:creationId xmlns:a16="http://schemas.microsoft.com/office/drawing/2014/main" id="{6A48EFCB-E4F6-486F-AA28-FAA156FEB544}"/>
                    </a:ext>
                  </a:extLst>
                </p:cNvPr>
                <p:cNvSpPr/>
                <p:nvPr/>
              </p:nvSpPr>
              <p:spPr>
                <a:xfrm>
                  <a:off x="8669354" y="4243281"/>
                  <a:ext cx="359306" cy="74339"/>
                </a:xfrm>
                <a:custGeom>
                  <a:avLst/>
                  <a:gdLst>
                    <a:gd name="connsiteX0" fmla="*/ 0 w 664204"/>
                    <a:gd name="connsiteY0" fmla="*/ 4817 h 137421"/>
                    <a:gd name="connsiteX1" fmla="*/ 14658 w 664204"/>
                    <a:gd name="connsiteY1" fmla="*/ 694 h 137421"/>
                    <a:gd name="connsiteX2" fmla="*/ 163532 w 664204"/>
                    <a:gd name="connsiteY2" fmla="*/ 1152 h 137421"/>
                    <a:gd name="connsiteX3" fmla="*/ 560680 w 664204"/>
                    <a:gd name="connsiteY3" fmla="*/ 3900 h 137421"/>
                    <a:gd name="connsiteX4" fmla="*/ 662372 w 664204"/>
                    <a:gd name="connsiteY4" fmla="*/ 5733 h 137421"/>
                    <a:gd name="connsiteX5" fmla="*/ 664662 w 664204"/>
                    <a:gd name="connsiteY5" fmla="*/ 8939 h 137421"/>
                    <a:gd name="connsiteX6" fmla="*/ 390735 w 664204"/>
                    <a:gd name="connsiteY6" fmla="*/ 134451 h 137421"/>
                    <a:gd name="connsiteX7" fmla="*/ 0 w 664204"/>
                    <a:gd name="connsiteY7" fmla="*/ 4817 h 137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4204" h="137421">
                      <a:moveTo>
                        <a:pt x="0" y="4817"/>
                      </a:moveTo>
                      <a:cubicBezTo>
                        <a:pt x="3665" y="-1138"/>
                        <a:pt x="9619" y="694"/>
                        <a:pt x="14658" y="694"/>
                      </a:cubicBezTo>
                      <a:cubicBezTo>
                        <a:pt x="64130" y="694"/>
                        <a:pt x="114060" y="-1138"/>
                        <a:pt x="163532" y="1152"/>
                      </a:cubicBezTo>
                      <a:cubicBezTo>
                        <a:pt x="295914" y="6649"/>
                        <a:pt x="428297" y="2068"/>
                        <a:pt x="560680" y="3900"/>
                      </a:cubicBezTo>
                      <a:cubicBezTo>
                        <a:pt x="594577" y="1610"/>
                        <a:pt x="628475" y="694"/>
                        <a:pt x="662372" y="5733"/>
                      </a:cubicBezTo>
                      <a:cubicBezTo>
                        <a:pt x="664204" y="6191"/>
                        <a:pt x="664204" y="7565"/>
                        <a:pt x="664662" y="8939"/>
                      </a:cubicBezTo>
                      <a:cubicBezTo>
                        <a:pt x="587248" y="80856"/>
                        <a:pt x="495634" y="123457"/>
                        <a:pt x="390735" y="134451"/>
                      </a:cubicBezTo>
                      <a:cubicBezTo>
                        <a:pt x="241862" y="150483"/>
                        <a:pt x="111311" y="105592"/>
                        <a:pt x="0" y="481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6" name="Group 158">
                <a:extLst>
                  <a:ext uri="{FF2B5EF4-FFF2-40B4-BE49-F238E27FC236}">
                    <a16:creationId xmlns:a16="http://schemas.microsoft.com/office/drawing/2014/main" id="{4683A692-651F-4C11-9F08-A8D79EE60C2D}"/>
                  </a:ext>
                </a:extLst>
              </p:cNvPr>
              <p:cNvGrpSpPr/>
              <p:nvPr/>
            </p:nvGrpSpPr>
            <p:grpSpPr>
              <a:xfrm>
                <a:off x="7639492" y="4771415"/>
                <a:ext cx="149429" cy="394835"/>
                <a:chOff x="7639492" y="4748236"/>
                <a:chExt cx="147703" cy="390274"/>
              </a:xfrm>
            </p:grpSpPr>
            <p:sp>
              <p:nvSpPr>
                <p:cNvPr id="133" name="Freeform: Shape 95">
                  <a:extLst>
                    <a:ext uri="{FF2B5EF4-FFF2-40B4-BE49-F238E27FC236}">
                      <a16:creationId xmlns:a16="http://schemas.microsoft.com/office/drawing/2014/main" id="{A7E985B6-C888-47AD-95D4-1DECE8CC84AF}"/>
                    </a:ext>
                  </a:extLst>
                </p:cNvPr>
                <p:cNvSpPr/>
                <p:nvPr/>
              </p:nvSpPr>
              <p:spPr>
                <a:xfrm>
                  <a:off x="7683120" y="4748236"/>
                  <a:ext cx="104075" cy="354351"/>
                </a:xfrm>
                <a:custGeom>
                  <a:avLst/>
                  <a:gdLst>
                    <a:gd name="connsiteX0" fmla="*/ 3925 w 192390"/>
                    <a:gd name="connsiteY0" fmla="*/ 655959 h 655042"/>
                    <a:gd name="connsiteX1" fmla="*/ 719 w 192390"/>
                    <a:gd name="connsiteY1" fmla="*/ 642217 h 655042"/>
                    <a:gd name="connsiteX2" fmla="*/ 32326 w 192390"/>
                    <a:gd name="connsiteY2" fmla="*/ 463111 h 655042"/>
                    <a:gd name="connsiteX3" fmla="*/ 66223 w 192390"/>
                    <a:gd name="connsiteY3" fmla="*/ 262017 h 655042"/>
                    <a:gd name="connsiteX4" fmla="*/ 103785 w 192390"/>
                    <a:gd name="connsiteY4" fmla="*/ 48098 h 655042"/>
                    <a:gd name="connsiteX5" fmla="*/ 110656 w 192390"/>
                    <a:gd name="connsiteY5" fmla="*/ 0 h 655042"/>
                    <a:gd name="connsiteX6" fmla="*/ 117069 w 192390"/>
                    <a:gd name="connsiteY6" fmla="*/ 7787 h 655042"/>
                    <a:gd name="connsiteX7" fmla="*/ 190360 w 192390"/>
                    <a:gd name="connsiteY7" fmla="*/ 207048 h 655042"/>
                    <a:gd name="connsiteX8" fmla="*/ 188070 w 192390"/>
                    <a:gd name="connsiteY8" fmla="*/ 342638 h 655042"/>
                    <a:gd name="connsiteX9" fmla="*/ 189902 w 192390"/>
                    <a:gd name="connsiteY9" fmla="*/ 356838 h 655042"/>
                    <a:gd name="connsiteX10" fmla="*/ 18125 w 192390"/>
                    <a:gd name="connsiteY10" fmla="*/ 650004 h 655042"/>
                    <a:gd name="connsiteX11" fmla="*/ 3925 w 192390"/>
                    <a:gd name="connsiteY11" fmla="*/ 655959 h 655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2390" h="655042">
                      <a:moveTo>
                        <a:pt x="3925" y="655959"/>
                      </a:moveTo>
                      <a:cubicBezTo>
                        <a:pt x="-1114" y="652294"/>
                        <a:pt x="-197" y="646797"/>
                        <a:pt x="719" y="642217"/>
                      </a:cubicBezTo>
                      <a:cubicBezTo>
                        <a:pt x="11254" y="582667"/>
                        <a:pt x="21790" y="523118"/>
                        <a:pt x="32326" y="463111"/>
                      </a:cubicBezTo>
                      <a:cubicBezTo>
                        <a:pt x="43777" y="396232"/>
                        <a:pt x="54771" y="328896"/>
                        <a:pt x="66223" y="262017"/>
                      </a:cubicBezTo>
                      <a:cubicBezTo>
                        <a:pt x="78591" y="190558"/>
                        <a:pt x="91417" y="119557"/>
                        <a:pt x="103785" y="48098"/>
                      </a:cubicBezTo>
                      <a:cubicBezTo>
                        <a:pt x="106533" y="32065"/>
                        <a:pt x="108366" y="16033"/>
                        <a:pt x="110656" y="0"/>
                      </a:cubicBezTo>
                      <a:cubicBezTo>
                        <a:pt x="115695" y="458"/>
                        <a:pt x="116153" y="4123"/>
                        <a:pt x="117069" y="7787"/>
                      </a:cubicBezTo>
                      <a:cubicBezTo>
                        <a:pt x="158295" y="68253"/>
                        <a:pt x="180283" y="135589"/>
                        <a:pt x="190360" y="207048"/>
                      </a:cubicBezTo>
                      <a:cubicBezTo>
                        <a:pt x="196773" y="251939"/>
                        <a:pt x="196773" y="297289"/>
                        <a:pt x="188070" y="342638"/>
                      </a:cubicBezTo>
                      <a:cubicBezTo>
                        <a:pt x="191277" y="347218"/>
                        <a:pt x="190819" y="351799"/>
                        <a:pt x="189902" y="356838"/>
                      </a:cubicBezTo>
                      <a:cubicBezTo>
                        <a:pt x="167915" y="475020"/>
                        <a:pt x="110656" y="573048"/>
                        <a:pt x="18125" y="650004"/>
                      </a:cubicBezTo>
                      <a:cubicBezTo>
                        <a:pt x="14461" y="653210"/>
                        <a:pt x="10338" y="657333"/>
                        <a:pt x="3925" y="6559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Freeform: Shape 155">
                  <a:extLst>
                    <a:ext uri="{FF2B5EF4-FFF2-40B4-BE49-F238E27FC236}">
                      <a16:creationId xmlns:a16="http://schemas.microsoft.com/office/drawing/2014/main" id="{F8CD1CC5-33FE-4A7E-9B38-89CC94BF8163}"/>
                    </a:ext>
                  </a:extLst>
                </p:cNvPr>
                <p:cNvSpPr/>
                <p:nvPr/>
              </p:nvSpPr>
              <p:spPr>
                <a:xfrm>
                  <a:off x="7639492" y="4749768"/>
                  <a:ext cx="107522" cy="388742"/>
                </a:xfrm>
                <a:custGeom>
                  <a:avLst/>
                  <a:gdLst>
                    <a:gd name="connsiteX0" fmla="*/ 105912 w 107522"/>
                    <a:gd name="connsiteY0" fmla="*/ 0 h 388742"/>
                    <a:gd name="connsiteX1" fmla="*/ 106903 w 107522"/>
                    <a:gd name="connsiteY1" fmla="*/ 11647 h 388742"/>
                    <a:gd name="connsiteX2" fmla="*/ 69486 w 107522"/>
                    <a:gd name="connsiteY2" fmla="*/ 228469 h 388742"/>
                    <a:gd name="connsiteX3" fmla="*/ 49662 w 107522"/>
                    <a:gd name="connsiteY3" fmla="*/ 344439 h 388742"/>
                    <a:gd name="connsiteX4" fmla="*/ 49414 w 107522"/>
                    <a:gd name="connsiteY4" fmla="*/ 354103 h 388742"/>
                    <a:gd name="connsiteX5" fmla="*/ 52686 w 107522"/>
                    <a:gd name="connsiteY5" fmla="*/ 388742 h 388742"/>
                    <a:gd name="connsiteX6" fmla="*/ 42040 w 107522"/>
                    <a:gd name="connsiteY6" fmla="*/ 383271 h 388742"/>
                    <a:gd name="connsiteX7" fmla="*/ 40741 w 107522"/>
                    <a:gd name="connsiteY7" fmla="*/ 377891 h 388742"/>
                    <a:gd name="connsiteX8" fmla="*/ 40494 w 107522"/>
                    <a:gd name="connsiteY8" fmla="*/ 365997 h 388742"/>
                    <a:gd name="connsiteX9" fmla="*/ 34051 w 107522"/>
                    <a:gd name="connsiteY9" fmla="*/ 340969 h 388742"/>
                    <a:gd name="connsiteX10" fmla="*/ 100708 w 107522"/>
                    <a:gd name="connsiteY10" fmla="*/ 3221 h 388742"/>
                    <a:gd name="connsiteX11" fmla="*/ 105912 w 107522"/>
                    <a:gd name="connsiteY11" fmla="*/ 0 h 388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7522" h="388742">
                      <a:moveTo>
                        <a:pt x="105912" y="0"/>
                      </a:moveTo>
                      <a:cubicBezTo>
                        <a:pt x="108390" y="3717"/>
                        <a:pt x="107399" y="7681"/>
                        <a:pt x="106903" y="11647"/>
                      </a:cubicBezTo>
                      <a:cubicBezTo>
                        <a:pt x="94513" y="84003"/>
                        <a:pt x="81876" y="156112"/>
                        <a:pt x="69486" y="228469"/>
                      </a:cubicBezTo>
                      <a:cubicBezTo>
                        <a:pt x="62795" y="267126"/>
                        <a:pt x="56105" y="305782"/>
                        <a:pt x="49662" y="344439"/>
                      </a:cubicBezTo>
                      <a:cubicBezTo>
                        <a:pt x="49166" y="347660"/>
                        <a:pt x="48671" y="350881"/>
                        <a:pt x="49414" y="354103"/>
                      </a:cubicBezTo>
                      <a:lnTo>
                        <a:pt x="52686" y="388742"/>
                      </a:lnTo>
                      <a:lnTo>
                        <a:pt x="42040" y="383271"/>
                      </a:lnTo>
                      <a:lnTo>
                        <a:pt x="40741" y="377891"/>
                      </a:lnTo>
                      <a:cubicBezTo>
                        <a:pt x="40494" y="373927"/>
                        <a:pt x="39254" y="369466"/>
                        <a:pt x="40494" y="365997"/>
                      </a:cubicBezTo>
                      <a:cubicBezTo>
                        <a:pt x="43467" y="356085"/>
                        <a:pt x="38511" y="348899"/>
                        <a:pt x="34051" y="340969"/>
                      </a:cubicBezTo>
                      <a:cubicBezTo>
                        <a:pt x="-29881" y="226982"/>
                        <a:pt x="-1632" y="83507"/>
                        <a:pt x="100708" y="3221"/>
                      </a:cubicBezTo>
                      <a:cubicBezTo>
                        <a:pt x="102443" y="1982"/>
                        <a:pt x="104177" y="991"/>
                        <a:pt x="10591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27" name="Group 159">
                <a:extLst>
                  <a:ext uri="{FF2B5EF4-FFF2-40B4-BE49-F238E27FC236}">
                    <a16:creationId xmlns:a16="http://schemas.microsoft.com/office/drawing/2014/main" id="{448F4747-4016-4F51-BB01-0ADD7575B853}"/>
                  </a:ext>
                </a:extLst>
              </p:cNvPr>
              <p:cNvGrpSpPr/>
              <p:nvPr/>
            </p:nvGrpSpPr>
            <p:grpSpPr>
              <a:xfrm rot="18000000">
                <a:off x="7432314" y="4839942"/>
                <a:ext cx="149429" cy="394835"/>
                <a:chOff x="7639492" y="4748236"/>
                <a:chExt cx="147703" cy="390274"/>
              </a:xfrm>
            </p:grpSpPr>
            <p:sp>
              <p:nvSpPr>
                <p:cNvPr id="131" name="Freeform: Shape 160">
                  <a:extLst>
                    <a:ext uri="{FF2B5EF4-FFF2-40B4-BE49-F238E27FC236}">
                      <a16:creationId xmlns:a16="http://schemas.microsoft.com/office/drawing/2014/main" id="{785389B1-C769-4265-B048-62366ABF1823}"/>
                    </a:ext>
                  </a:extLst>
                </p:cNvPr>
                <p:cNvSpPr/>
                <p:nvPr/>
              </p:nvSpPr>
              <p:spPr>
                <a:xfrm>
                  <a:off x="7683120" y="4748236"/>
                  <a:ext cx="104075" cy="354351"/>
                </a:xfrm>
                <a:custGeom>
                  <a:avLst/>
                  <a:gdLst>
                    <a:gd name="connsiteX0" fmla="*/ 3925 w 192390"/>
                    <a:gd name="connsiteY0" fmla="*/ 655959 h 655042"/>
                    <a:gd name="connsiteX1" fmla="*/ 719 w 192390"/>
                    <a:gd name="connsiteY1" fmla="*/ 642217 h 655042"/>
                    <a:gd name="connsiteX2" fmla="*/ 32326 w 192390"/>
                    <a:gd name="connsiteY2" fmla="*/ 463111 h 655042"/>
                    <a:gd name="connsiteX3" fmla="*/ 66223 w 192390"/>
                    <a:gd name="connsiteY3" fmla="*/ 262017 h 655042"/>
                    <a:gd name="connsiteX4" fmla="*/ 103785 w 192390"/>
                    <a:gd name="connsiteY4" fmla="*/ 48098 h 655042"/>
                    <a:gd name="connsiteX5" fmla="*/ 110656 w 192390"/>
                    <a:gd name="connsiteY5" fmla="*/ 0 h 655042"/>
                    <a:gd name="connsiteX6" fmla="*/ 117069 w 192390"/>
                    <a:gd name="connsiteY6" fmla="*/ 7787 h 655042"/>
                    <a:gd name="connsiteX7" fmla="*/ 190360 w 192390"/>
                    <a:gd name="connsiteY7" fmla="*/ 207048 h 655042"/>
                    <a:gd name="connsiteX8" fmla="*/ 188070 w 192390"/>
                    <a:gd name="connsiteY8" fmla="*/ 342638 h 655042"/>
                    <a:gd name="connsiteX9" fmla="*/ 189902 w 192390"/>
                    <a:gd name="connsiteY9" fmla="*/ 356838 h 655042"/>
                    <a:gd name="connsiteX10" fmla="*/ 18125 w 192390"/>
                    <a:gd name="connsiteY10" fmla="*/ 650004 h 655042"/>
                    <a:gd name="connsiteX11" fmla="*/ 3925 w 192390"/>
                    <a:gd name="connsiteY11" fmla="*/ 655959 h 655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2390" h="655042">
                      <a:moveTo>
                        <a:pt x="3925" y="655959"/>
                      </a:moveTo>
                      <a:cubicBezTo>
                        <a:pt x="-1114" y="652294"/>
                        <a:pt x="-197" y="646797"/>
                        <a:pt x="719" y="642217"/>
                      </a:cubicBezTo>
                      <a:cubicBezTo>
                        <a:pt x="11254" y="582667"/>
                        <a:pt x="21790" y="523118"/>
                        <a:pt x="32326" y="463111"/>
                      </a:cubicBezTo>
                      <a:cubicBezTo>
                        <a:pt x="43777" y="396232"/>
                        <a:pt x="54771" y="328896"/>
                        <a:pt x="66223" y="262017"/>
                      </a:cubicBezTo>
                      <a:cubicBezTo>
                        <a:pt x="78591" y="190558"/>
                        <a:pt x="91417" y="119557"/>
                        <a:pt x="103785" y="48098"/>
                      </a:cubicBezTo>
                      <a:cubicBezTo>
                        <a:pt x="106533" y="32065"/>
                        <a:pt x="108366" y="16033"/>
                        <a:pt x="110656" y="0"/>
                      </a:cubicBezTo>
                      <a:cubicBezTo>
                        <a:pt x="115695" y="458"/>
                        <a:pt x="116153" y="4123"/>
                        <a:pt x="117069" y="7787"/>
                      </a:cubicBezTo>
                      <a:cubicBezTo>
                        <a:pt x="158295" y="68253"/>
                        <a:pt x="180283" y="135589"/>
                        <a:pt x="190360" y="207048"/>
                      </a:cubicBezTo>
                      <a:cubicBezTo>
                        <a:pt x="196773" y="251939"/>
                        <a:pt x="196773" y="297289"/>
                        <a:pt x="188070" y="342638"/>
                      </a:cubicBezTo>
                      <a:cubicBezTo>
                        <a:pt x="191277" y="347218"/>
                        <a:pt x="190819" y="351799"/>
                        <a:pt x="189902" y="356838"/>
                      </a:cubicBezTo>
                      <a:cubicBezTo>
                        <a:pt x="167915" y="475020"/>
                        <a:pt x="110656" y="573048"/>
                        <a:pt x="18125" y="650004"/>
                      </a:cubicBezTo>
                      <a:cubicBezTo>
                        <a:pt x="14461" y="653210"/>
                        <a:pt x="10338" y="657333"/>
                        <a:pt x="3925" y="6559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Freeform: Shape 161">
                  <a:extLst>
                    <a:ext uri="{FF2B5EF4-FFF2-40B4-BE49-F238E27FC236}">
                      <a16:creationId xmlns:a16="http://schemas.microsoft.com/office/drawing/2014/main" id="{38CBEBD5-3C10-4F3E-A473-0A1DFB64040F}"/>
                    </a:ext>
                  </a:extLst>
                </p:cNvPr>
                <p:cNvSpPr/>
                <p:nvPr/>
              </p:nvSpPr>
              <p:spPr>
                <a:xfrm>
                  <a:off x="7639492" y="4749768"/>
                  <a:ext cx="107522" cy="388742"/>
                </a:xfrm>
                <a:custGeom>
                  <a:avLst/>
                  <a:gdLst>
                    <a:gd name="connsiteX0" fmla="*/ 105912 w 107522"/>
                    <a:gd name="connsiteY0" fmla="*/ 0 h 388742"/>
                    <a:gd name="connsiteX1" fmla="*/ 106903 w 107522"/>
                    <a:gd name="connsiteY1" fmla="*/ 11647 h 388742"/>
                    <a:gd name="connsiteX2" fmla="*/ 69486 w 107522"/>
                    <a:gd name="connsiteY2" fmla="*/ 228469 h 388742"/>
                    <a:gd name="connsiteX3" fmla="*/ 49662 w 107522"/>
                    <a:gd name="connsiteY3" fmla="*/ 344439 h 388742"/>
                    <a:gd name="connsiteX4" fmla="*/ 49414 w 107522"/>
                    <a:gd name="connsiteY4" fmla="*/ 354103 h 388742"/>
                    <a:gd name="connsiteX5" fmla="*/ 52686 w 107522"/>
                    <a:gd name="connsiteY5" fmla="*/ 388742 h 388742"/>
                    <a:gd name="connsiteX6" fmla="*/ 42040 w 107522"/>
                    <a:gd name="connsiteY6" fmla="*/ 383271 h 388742"/>
                    <a:gd name="connsiteX7" fmla="*/ 40741 w 107522"/>
                    <a:gd name="connsiteY7" fmla="*/ 377891 h 388742"/>
                    <a:gd name="connsiteX8" fmla="*/ 40494 w 107522"/>
                    <a:gd name="connsiteY8" fmla="*/ 365997 h 388742"/>
                    <a:gd name="connsiteX9" fmla="*/ 34051 w 107522"/>
                    <a:gd name="connsiteY9" fmla="*/ 340969 h 388742"/>
                    <a:gd name="connsiteX10" fmla="*/ 100708 w 107522"/>
                    <a:gd name="connsiteY10" fmla="*/ 3221 h 388742"/>
                    <a:gd name="connsiteX11" fmla="*/ 105912 w 107522"/>
                    <a:gd name="connsiteY11" fmla="*/ 0 h 388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7522" h="388742">
                      <a:moveTo>
                        <a:pt x="105912" y="0"/>
                      </a:moveTo>
                      <a:cubicBezTo>
                        <a:pt x="108390" y="3717"/>
                        <a:pt x="107399" y="7681"/>
                        <a:pt x="106903" y="11647"/>
                      </a:cubicBezTo>
                      <a:cubicBezTo>
                        <a:pt x="94513" y="84003"/>
                        <a:pt x="81876" y="156112"/>
                        <a:pt x="69486" y="228469"/>
                      </a:cubicBezTo>
                      <a:cubicBezTo>
                        <a:pt x="62795" y="267126"/>
                        <a:pt x="56105" y="305782"/>
                        <a:pt x="49662" y="344439"/>
                      </a:cubicBezTo>
                      <a:cubicBezTo>
                        <a:pt x="49166" y="347660"/>
                        <a:pt x="48671" y="350881"/>
                        <a:pt x="49414" y="354103"/>
                      </a:cubicBezTo>
                      <a:lnTo>
                        <a:pt x="52686" y="388742"/>
                      </a:lnTo>
                      <a:lnTo>
                        <a:pt x="42040" y="383271"/>
                      </a:lnTo>
                      <a:lnTo>
                        <a:pt x="40741" y="377891"/>
                      </a:lnTo>
                      <a:cubicBezTo>
                        <a:pt x="40494" y="373927"/>
                        <a:pt x="39254" y="369466"/>
                        <a:pt x="40494" y="365997"/>
                      </a:cubicBezTo>
                      <a:cubicBezTo>
                        <a:pt x="43467" y="356085"/>
                        <a:pt x="38511" y="348899"/>
                        <a:pt x="34051" y="340969"/>
                      </a:cubicBezTo>
                      <a:cubicBezTo>
                        <a:pt x="-29881" y="226982"/>
                        <a:pt x="-1632" y="83507"/>
                        <a:pt x="100708" y="3221"/>
                      </a:cubicBezTo>
                      <a:cubicBezTo>
                        <a:pt x="102443" y="1982"/>
                        <a:pt x="104177" y="991"/>
                        <a:pt x="10591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28" name="Group 165">
                <a:extLst>
                  <a:ext uri="{FF2B5EF4-FFF2-40B4-BE49-F238E27FC236}">
                    <a16:creationId xmlns:a16="http://schemas.microsoft.com/office/drawing/2014/main" id="{3A55252C-F6A0-4C25-AF62-C1637CCA71C8}"/>
                  </a:ext>
                </a:extLst>
              </p:cNvPr>
              <p:cNvGrpSpPr/>
              <p:nvPr/>
            </p:nvGrpSpPr>
            <p:grpSpPr>
              <a:xfrm rot="16568835">
                <a:off x="7864391" y="4668677"/>
                <a:ext cx="393510" cy="145217"/>
                <a:chOff x="8637381" y="4172403"/>
                <a:chExt cx="393510" cy="145217"/>
              </a:xfrm>
            </p:grpSpPr>
            <p:sp>
              <p:nvSpPr>
                <p:cNvPr id="129" name="Freeform: Shape 166">
                  <a:extLst>
                    <a:ext uri="{FF2B5EF4-FFF2-40B4-BE49-F238E27FC236}">
                      <a16:creationId xmlns:a16="http://schemas.microsoft.com/office/drawing/2014/main" id="{A06A01C5-06AE-4E8E-8F98-5DBF3F2CDAEA}"/>
                    </a:ext>
                  </a:extLst>
                </p:cNvPr>
                <p:cNvSpPr/>
                <p:nvPr/>
              </p:nvSpPr>
              <p:spPr>
                <a:xfrm>
                  <a:off x="8637381" y="4172403"/>
                  <a:ext cx="393510" cy="79641"/>
                </a:xfrm>
                <a:custGeom>
                  <a:avLst/>
                  <a:gdLst>
                    <a:gd name="connsiteX0" fmla="*/ 234095 w 393510"/>
                    <a:gd name="connsiteY0" fmla="*/ 0 h 79641"/>
                    <a:gd name="connsiteX1" fmla="*/ 338252 w 393510"/>
                    <a:gd name="connsiteY1" fmla="*/ 31606 h 79641"/>
                    <a:gd name="connsiteX2" fmla="*/ 385085 w 393510"/>
                    <a:gd name="connsiteY2" fmla="*/ 65058 h 79641"/>
                    <a:gd name="connsiteX3" fmla="*/ 393510 w 393510"/>
                    <a:gd name="connsiteY3" fmla="*/ 73484 h 79641"/>
                    <a:gd name="connsiteX4" fmla="*/ 386076 w 393510"/>
                    <a:gd name="connsiteY4" fmla="*/ 74475 h 79641"/>
                    <a:gd name="connsiteX5" fmla="*/ 335030 w 393510"/>
                    <a:gd name="connsiteY5" fmla="*/ 75714 h 79641"/>
                    <a:gd name="connsiteX6" fmla="*/ 321401 w 393510"/>
                    <a:gd name="connsiteY6" fmla="*/ 76457 h 79641"/>
                    <a:gd name="connsiteX7" fmla="*/ 197998 w 393510"/>
                    <a:gd name="connsiteY7" fmla="*/ 76457 h 79641"/>
                    <a:gd name="connsiteX8" fmla="*/ 40151 w 393510"/>
                    <a:gd name="connsiteY8" fmla="*/ 74723 h 79641"/>
                    <a:gd name="connsiteX9" fmla="*/ 32965 w 393510"/>
                    <a:gd name="connsiteY9" fmla="*/ 74475 h 79641"/>
                    <a:gd name="connsiteX10" fmla="*/ 16362 w 393510"/>
                    <a:gd name="connsiteY10" fmla="*/ 75714 h 79641"/>
                    <a:gd name="connsiteX11" fmla="*/ 336 w 393510"/>
                    <a:gd name="connsiteY11" fmla="*/ 79641 h 79641"/>
                    <a:gd name="connsiteX12" fmla="*/ 0 w 393510"/>
                    <a:gd name="connsiteY12" fmla="*/ 78505 h 79641"/>
                    <a:gd name="connsiteX13" fmla="*/ 2275 w 393510"/>
                    <a:gd name="connsiteY13" fmla="*/ 70828 h 79641"/>
                    <a:gd name="connsiteX14" fmla="*/ 29743 w 393510"/>
                    <a:gd name="connsiteY14" fmla="*/ 66793 h 79641"/>
                    <a:gd name="connsiteX15" fmla="*/ 36186 w 393510"/>
                    <a:gd name="connsiteY15" fmla="*/ 63820 h 79641"/>
                    <a:gd name="connsiteX16" fmla="*/ 98198 w 393510"/>
                    <a:gd name="connsiteY16" fmla="*/ 23645 h 79641"/>
                    <a:gd name="connsiteX17" fmla="*/ 158382 w 393510"/>
                    <a:gd name="connsiteY17" fmla="*/ 4438 h 79641"/>
                    <a:gd name="connsiteX18" fmla="*/ 219272 w 393510"/>
                    <a:gd name="connsiteY18" fmla="*/ 256 h 79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93510" h="79641">
                      <a:moveTo>
                        <a:pt x="234095" y="0"/>
                      </a:moveTo>
                      <a:cubicBezTo>
                        <a:pt x="294530" y="6284"/>
                        <a:pt x="337508" y="30305"/>
                        <a:pt x="338252" y="31606"/>
                      </a:cubicBezTo>
                      <a:cubicBezTo>
                        <a:pt x="354358" y="42261"/>
                        <a:pt x="370713" y="51925"/>
                        <a:pt x="385085" y="65058"/>
                      </a:cubicBezTo>
                      <a:cubicBezTo>
                        <a:pt x="388059" y="67784"/>
                        <a:pt x="390785" y="70510"/>
                        <a:pt x="393510" y="73484"/>
                      </a:cubicBezTo>
                      <a:cubicBezTo>
                        <a:pt x="391280" y="75962"/>
                        <a:pt x="388554" y="74723"/>
                        <a:pt x="386076" y="74475"/>
                      </a:cubicBezTo>
                      <a:cubicBezTo>
                        <a:pt x="368979" y="72245"/>
                        <a:pt x="352128" y="71254"/>
                        <a:pt x="335030" y="75714"/>
                      </a:cubicBezTo>
                      <a:cubicBezTo>
                        <a:pt x="330569" y="76457"/>
                        <a:pt x="325861" y="76457"/>
                        <a:pt x="321401" y="76457"/>
                      </a:cubicBezTo>
                      <a:cubicBezTo>
                        <a:pt x="280267" y="76457"/>
                        <a:pt x="239132" y="76209"/>
                        <a:pt x="197998" y="76457"/>
                      </a:cubicBezTo>
                      <a:cubicBezTo>
                        <a:pt x="145465" y="76953"/>
                        <a:pt x="92684" y="73484"/>
                        <a:pt x="40151" y="74723"/>
                      </a:cubicBezTo>
                      <a:cubicBezTo>
                        <a:pt x="37673" y="74723"/>
                        <a:pt x="35443" y="73979"/>
                        <a:pt x="32965" y="74475"/>
                      </a:cubicBezTo>
                      <a:cubicBezTo>
                        <a:pt x="27513" y="76953"/>
                        <a:pt x="21814" y="74970"/>
                        <a:pt x="16362" y="75714"/>
                      </a:cubicBezTo>
                      <a:lnTo>
                        <a:pt x="336" y="79641"/>
                      </a:lnTo>
                      <a:lnTo>
                        <a:pt x="0" y="78505"/>
                      </a:lnTo>
                      <a:lnTo>
                        <a:pt x="2275" y="70828"/>
                      </a:lnTo>
                      <a:lnTo>
                        <a:pt x="29743" y="66793"/>
                      </a:lnTo>
                      <a:cubicBezTo>
                        <a:pt x="32222" y="67041"/>
                        <a:pt x="34204" y="65554"/>
                        <a:pt x="36186" y="63820"/>
                      </a:cubicBezTo>
                      <a:cubicBezTo>
                        <a:pt x="55391" y="47341"/>
                        <a:pt x="76082" y="34022"/>
                        <a:pt x="98198" y="23645"/>
                      </a:cubicBezTo>
                      <a:lnTo>
                        <a:pt x="158382" y="4438"/>
                      </a:lnTo>
                      <a:lnTo>
                        <a:pt x="219272" y="25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0" name="Freeform: Shape 167">
                  <a:extLst>
                    <a:ext uri="{FF2B5EF4-FFF2-40B4-BE49-F238E27FC236}">
                      <a16:creationId xmlns:a16="http://schemas.microsoft.com/office/drawing/2014/main" id="{88FEF7A4-521A-49CF-BA2D-1B761577E569}"/>
                    </a:ext>
                  </a:extLst>
                </p:cNvPr>
                <p:cNvSpPr/>
                <p:nvPr/>
              </p:nvSpPr>
              <p:spPr>
                <a:xfrm>
                  <a:off x="8669354" y="4243281"/>
                  <a:ext cx="359306" cy="74339"/>
                </a:xfrm>
                <a:custGeom>
                  <a:avLst/>
                  <a:gdLst>
                    <a:gd name="connsiteX0" fmla="*/ 0 w 664204"/>
                    <a:gd name="connsiteY0" fmla="*/ 4817 h 137421"/>
                    <a:gd name="connsiteX1" fmla="*/ 14658 w 664204"/>
                    <a:gd name="connsiteY1" fmla="*/ 694 h 137421"/>
                    <a:gd name="connsiteX2" fmla="*/ 163532 w 664204"/>
                    <a:gd name="connsiteY2" fmla="*/ 1152 h 137421"/>
                    <a:gd name="connsiteX3" fmla="*/ 560680 w 664204"/>
                    <a:gd name="connsiteY3" fmla="*/ 3900 h 137421"/>
                    <a:gd name="connsiteX4" fmla="*/ 662372 w 664204"/>
                    <a:gd name="connsiteY4" fmla="*/ 5733 h 137421"/>
                    <a:gd name="connsiteX5" fmla="*/ 664662 w 664204"/>
                    <a:gd name="connsiteY5" fmla="*/ 8939 h 137421"/>
                    <a:gd name="connsiteX6" fmla="*/ 390735 w 664204"/>
                    <a:gd name="connsiteY6" fmla="*/ 134451 h 137421"/>
                    <a:gd name="connsiteX7" fmla="*/ 0 w 664204"/>
                    <a:gd name="connsiteY7" fmla="*/ 4817 h 137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4204" h="137421">
                      <a:moveTo>
                        <a:pt x="0" y="4817"/>
                      </a:moveTo>
                      <a:cubicBezTo>
                        <a:pt x="3665" y="-1138"/>
                        <a:pt x="9619" y="694"/>
                        <a:pt x="14658" y="694"/>
                      </a:cubicBezTo>
                      <a:cubicBezTo>
                        <a:pt x="64130" y="694"/>
                        <a:pt x="114060" y="-1138"/>
                        <a:pt x="163532" y="1152"/>
                      </a:cubicBezTo>
                      <a:cubicBezTo>
                        <a:pt x="295914" y="6649"/>
                        <a:pt x="428297" y="2068"/>
                        <a:pt x="560680" y="3900"/>
                      </a:cubicBezTo>
                      <a:cubicBezTo>
                        <a:pt x="594577" y="1610"/>
                        <a:pt x="628475" y="694"/>
                        <a:pt x="662372" y="5733"/>
                      </a:cubicBezTo>
                      <a:cubicBezTo>
                        <a:pt x="664204" y="6191"/>
                        <a:pt x="664204" y="7565"/>
                        <a:pt x="664662" y="8939"/>
                      </a:cubicBezTo>
                      <a:cubicBezTo>
                        <a:pt x="587248" y="80856"/>
                        <a:pt x="495634" y="123457"/>
                        <a:pt x="390735" y="134451"/>
                      </a:cubicBezTo>
                      <a:cubicBezTo>
                        <a:pt x="241862" y="150483"/>
                        <a:pt x="111311" y="105592"/>
                        <a:pt x="0" y="481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8" name="Group 100">
              <a:extLst>
                <a:ext uri="{FF2B5EF4-FFF2-40B4-BE49-F238E27FC236}">
                  <a16:creationId xmlns:a16="http://schemas.microsoft.com/office/drawing/2014/main" id="{FD3D57C5-2C63-4A65-9D65-8D44379A8269}"/>
                </a:ext>
              </a:extLst>
            </p:cNvPr>
            <p:cNvGrpSpPr/>
            <p:nvPr/>
          </p:nvGrpSpPr>
          <p:grpSpPr>
            <a:xfrm>
              <a:off x="5297313" y="5501642"/>
              <a:ext cx="953249" cy="814137"/>
              <a:chOff x="4983166" y="4633525"/>
              <a:chExt cx="2207049" cy="1884966"/>
            </a:xfrm>
          </p:grpSpPr>
          <p:sp>
            <p:nvSpPr>
              <p:cNvPr id="119" name="Freeform: Shape 101">
                <a:extLst>
                  <a:ext uri="{FF2B5EF4-FFF2-40B4-BE49-F238E27FC236}">
                    <a16:creationId xmlns:a16="http://schemas.microsoft.com/office/drawing/2014/main" id="{4C6EC455-DBE4-44F5-880E-3D763FB64CD7}"/>
                  </a:ext>
                </a:extLst>
              </p:cNvPr>
              <p:cNvSpPr/>
              <p:nvPr/>
            </p:nvSpPr>
            <p:spPr>
              <a:xfrm>
                <a:off x="4983166" y="4633683"/>
                <a:ext cx="2207049" cy="1884808"/>
              </a:xfrm>
              <a:custGeom>
                <a:avLst/>
                <a:gdLst>
                  <a:gd name="connsiteX0" fmla="*/ 1539660 w 1662800"/>
                  <a:gd name="connsiteY0" fmla="*/ 2629 h 1420022"/>
                  <a:gd name="connsiteX1" fmla="*/ 847514 w 1662800"/>
                  <a:gd name="connsiteY1" fmla="*/ 1713 h 1420022"/>
                  <a:gd name="connsiteX2" fmla="*/ 110934 w 1662800"/>
                  <a:gd name="connsiteY2" fmla="*/ 4003 h 1420022"/>
                  <a:gd name="connsiteX3" fmla="*/ 81 w 1662800"/>
                  <a:gd name="connsiteY3" fmla="*/ 133638 h 1420022"/>
                  <a:gd name="connsiteX4" fmla="*/ 120554 w 1662800"/>
                  <a:gd name="connsiteY4" fmla="*/ 249988 h 1420022"/>
                  <a:gd name="connsiteX5" fmla="*/ 180103 w 1662800"/>
                  <a:gd name="connsiteY5" fmla="*/ 258233 h 1420022"/>
                  <a:gd name="connsiteX6" fmla="*/ 180103 w 1662800"/>
                  <a:gd name="connsiteY6" fmla="*/ 258233 h 1420022"/>
                  <a:gd name="connsiteX7" fmla="*/ 180103 w 1662800"/>
                  <a:gd name="connsiteY7" fmla="*/ 258233 h 1420022"/>
                  <a:gd name="connsiteX8" fmla="*/ 218581 w 1662800"/>
                  <a:gd name="connsiteY8" fmla="*/ 1255913 h 1420022"/>
                  <a:gd name="connsiteX9" fmla="*/ 367454 w 1662800"/>
                  <a:gd name="connsiteY9" fmla="*/ 1419445 h 1420022"/>
                  <a:gd name="connsiteX10" fmla="*/ 1279475 w 1662800"/>
                  <a:gd name="connsiteY10" fmla="*/ 1420819 h 1420022"/>
                  <a:gd name="connsiteX11" fmla="*/ 1443465 w 1662800"/>
                  <a:gd name="connsiteY11" fmla="*/ 1264617 h 1420022"/>
                  <a:gd name="connsiteX12" fmla="*/ 1483775 w 1662800"/>
                  <a:gd name="connsiteY12" fmla="*/ 249988 h 1420022"/>
                  <a:gd name="connsiteX13" fmla="*/ 1544699 w 1662800"/>
                  <a:gd name="connsiteY13" fmla="*/ 250446 h 1420022"/>
                  <a:gd name="connsiteX14" fmla="*/ 1664256 w 1662800"/>
                  <a:gd name="connsiteY14" fmla="*/ 129515 h 1420022"/>
                  <a:gd name="connsiteX15" fmla="*/ 1539660 w 1662800"/>
                  <a:gd name="connsiteY15" fmla="*/ 2629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62800" h="1420022">
                    <a:moveTo>
                      <a:pt x="1539660" y="2629"/>
                    </a:moveTo>
                    <a:cubicBezTo>
                      <a:pt x="1490646" y="1713"/>
                      <a:pt x="847514" y="1713"/>
                      <a:pt x="847514" y="1713"/>
                    </a:cubicBezTo>
                    <a:cubicBezTo>
                      <a:pt x="841559" y="-2868"/>
                      <a:pt x="120095" y="3087"/>
                      <a:pt x="110934" y="4003"/>
                    </a:cubicBezTo>
                    <a:cubicBezTo>
                      <a:pt x="44514" y="10416"/>
                      <a:pt x="-2210" y="65385"/>
                      <a:pt x="81" y="133638"/>
                    </a:cubicBezTo>
                    <a:cubicBezTo>
                      <a:pt x="2371" y="197310"/>
                      <a:pt x="55965" y="249072"/>
                      <a:pt x="120554" y="249988"/>
                    </a:cubicBezTo>
                    <a:cubicBezTo>
                      <a:pt x="137044" y="250446"/>
                      <a:pt x="181019" y="249988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79187" y="282053"/>
                      <a:pt x="213542" y="1117118"/>
                      <a:pt x="218581" y="1255913"/>
                    </a:cubicBezTo>
                    <a:cubicBezTo>
                      <a:pt x="221787" y="1343863"/>
                      <a:pt x="280421" y="1410742"/>
                      <a:pt x="367454" y="1419445"/>
                    </a:cubicBezTo>
                    <a:cubicBezTo>
                      <a:pt x="405932" y="1423110"/>
                      <a:pt x="1134267" y="1420819"/>
                      <a:pt x="1279475" y="1420819"/>
                    </a:cubicBezTo>
                    <a:cubicBezTo>
                      <a:pt x="1367425" y="1420819"/>
                      <a:pt x="1439800" y="1352109"/>
                      <a:pt x="1443465" y="1264617"/>
                    </a:cubicBezTo>
                    <a:cubicBezTo>
                      <a:pt x="1450794" y="1092382"/>
                      <a:pt x="1484692" y="276556"/>
                      <a:pt x="1483775" y="249988"/>
                    </a:cubicBezTo>
                    <a:cubicBezTo>
                      <a:pt x="1503931" y="249988"/>
                      <a:pt x="1524544" y="250904"/>
                      <a:pt x="1544699" y="250446"/>
                    </a:cubicBezTo>
                    <a:cubicBezTo>
                      <a:pt x="1610203" y="248614"/>
                      <a:pt x="1662882" y="195019"/>
                      <a:pt x="1664256" y="129515"/>
                    </a:cubicBezTo>
                    <a:cubicBezTo>
                      <a:pt x="1665172" y="59430"/>
                      <a:pt x="1611119" y="3545"/>
                      <a:pt x="1539660" y="2629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02">
                <a:extLst>
                  <a:ext uri="{FF2B5EF4-FFF2-40B4-BE49-F238E27FC236}">
                    <a16:creationId xmlns:a16="http://schemas.microsoft.com/office/drawing/2014/main" id="{F3876C53-3F82-4234-BDC3-0B681DD9271A}"/>
                  </a:ext>
                </a:extLst>
              </p:cNvPr>
              <p:cNvSpPr/>
              <p:nvPr/>
            </p:nvSpPr>
            <p:spPr>
              <a:xfrm>
                <a:off x="6087405" y="4633525"/>
                <a:ext cx="1100484" cy="1884808"/>
              </a:xfrm>
              <a:custGeom>
                <a:avLst/>
                <a:gdLst>
                  <a:gd name="connsiteX0" fmla="*/ 707721 w 829110"/>
                  <a:gd name="connsiteY0" fmla="*/ 1832 h 1420022"/>
                  <a:gd name="connsiteX1" fmla="*/ 15574 w 829110"/>
                  <a:gd name="connsiteY1" fmla="*/ 916 h 1420022"/>
                  <a:gd name="connsiteX2" fmla="*/ 0 w 829110"/>
                  <a:gd name="connsiteY2" fmla="*/ 0 h 1420022"/>
                  <a:gd name="connsiteX3" fmla="*/ 0 w 829110"/>
                  <a:gd name="connsiteY3" fmla="*/ 1420481 h 1420022"/>
                  <a:gd name="connsiteX4" fmla="*/ 447536 w 829110"/>
                  <a:gd name="connsiteY4" fmla="*/ 1419565 h 1420022"/>
                  <a:gd name="connsiteX5" fmla="*/ 611526 w 829110"/>
                  <a:gd name="connsiteY5" fmla="*/ 1263362 h 1420022"/>
                  <a:gd name="connsiteX6" fmla="*/ 651836 w 829110"/>
                  <a:gd name="connsiteY6" fmla="*/ 248733 h 1420022"/>
                  <a:gd name="connsiteX7" fmla="*/ 712760 w 829110"/>
                  <a:gd name="connsiteY7" fmla="*/ 249191 h 1420022"/>
                  <a:gd name="connsiteX8" fmla="*/ 832316 w 829110"/>
                  <a:gd name="connsiteY8" fmla="*/ 128260 h 1420022"/>
                  <a:gd name="connsiteX9" fmla="*/ 707721 w 829110"/>
                  <a:gd name="connsiteY9" fmla="*/ 1832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9110" h="1420022">
                    <a:moveTo>
                      <a:pt x="707721" y="1832"/>
                    </a:moveTo>
                    <a:cubicBezTo>
                      <a:pt x="658707" y="916"/>
                      <a:pt x="15574" y="916"/>
                      <a:pt x="15574" y="916"/>
                    </a:cubicBezTo>
                    <a:cubicBezTo>
                      <a:pt x="15116" y="458"/>
                      <a:pt x="9619" y="0"/>
                      <a:pt x="0" y="0"/>
                    </a:cubicBezTo>
                    <a:lnTo>
                      <a:pt x="0" y="1420481"/>
                    </a:lnTo>
                    <a:cubicBezTo>
                      <a:pt x="190100" y="1420481"/>
                      <a:pt x="380658" y="1419565"/>
                      <a:pt x="447536" y="1419565"/>
                    </a:cubicBezTo>
                    <a:cubicBezTo>
                      <a:pt x="535486" y="1419565"/>
                      <a:pt x="607861" y="1350854"/>
                      <a:pt x="611526" y="1263362"/>
                    </a:cubicBezTo>
                    <a:cubicBezTo>
                      <a:pt x="618855" y="1091127"/>
                      <a:pt x="652752" y="275301"/>
                      <a:pt x="651836" y="248733"/>
                    </a:cubicBezTo>
                    <a:cubicBezTo>
                      <a:pt x="671991" y="248733"/>
                      <a:pt x="692605" y="249649"/>
                      <a:pt x="712760" y="249191"/>
                    </a:cubicBezTo>
                    <a:cubicBezTo>
                      <a:pt x="778264" y="247359"/>
                      <a:pt x="830942" y="193765"/>
                      <a:pt x="832316" y="128260"/>
                    </a:cubicBezTo>
                    <a:cubicBezTo>
                      <a:pt x="833233" y="58633"/>
                      <a:pt x="779180" y="2749"/>
                      <a:pt x="707721" y="1832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03">
                <a:extLst>
                  <a:ext uri="{FF2B5EF4-FFF2-40B4-BE49-F238E27FC236}">
                    <a16:creationId xmlns:a16="http://schemas.microsoft.com/office/drawing/2014/main" id="{AFD0651D-DF3C-416B-AD2D-97B2F83F43E3}"/>
                  </a:ext>
                </a:extLst>
              </p:cNvPr>
              <p:cNvSpPr/>
              <p:nvPr/>
            </p:nvSpPr>
            <p:spPr>
              <a:xfrm>
                <a:off x="5221664" y="4967953"/>
                <a:ext cx="1726727" cy="103360"/>
              </a:xfrm>
              <a:custGeom>
                <a:avLst/>
                <a:gdLst>
                  <a:gd name="connsiteX0" fmla="*/ 1304547 w 1300924"/>
                  <a:gd name="connsiteY0" fmla="*/ 1353 h 77872"/>
                  <a:gd name="connsiteX1" fmla="*/ 1283476 w 1300924"/>
                  <a:gd name="connsiteY1" fmla="*/ 895 h 77872"/>
                  <a:gd name="connsiteX2" fmla="*/ 653169 w 1300924"/>
                  <a:gd name="connsiteY2" fmla="*/ 895 h 77872"/>
                  <a:gd name="connsiteX3" fmla="*/ 647214 w 1300924"/>
                  <a:gd name="connsiteY3" fmla="*/ 895 h 77872"/>
                  <a:gd name="connsiteX4" fmla="*/ 629808 w 1300924"/>
                  <a:gd name="connsiteY4" fmla="*/ 2269 h 77872"/>
                  <a:gd name="connsiteX5" fmla="*/ 16907 w 1300924"/>
                  <a:gd name="connsiteY5" fmla="*/ 2269 h 77872"/>
                  <a:gd name="connsiteX6" fmla="*/ 15991 w 1300924"/>
                  <a:gd name="connsiteY6" fmla="*/ 2269 h 77872"/>
                  <a:gd name="connsiteX7" fmla="*/ 15075 w 1300924"/>
                  <a:gd name="connsiteY7" fmla="*/ 437 h 77872"/>
                  <a:gd name="connsiteX8" fmla="*/ 417 w 1300924"/>
                  <a:gd name="connsiteY8" fmla="*/ 9140 h 77872"/>
                  <a:gd name="connsiteX9" fmla="*/ 3165 w 1300924"/>
                  <a:gd name="connsiteY9" fmla="*/ 80600 h 77872"/>
                  <a:gd name="connsiteX10" fmla="*/ 9120 w 1300924"/>
                  <a:gd name="connsiteY10" fmla="*/ 80600 h 77872"/>
                  <a:gd name="connsiteX11" fmla="*/ 9120 w 1300924"/>
                  <a:gd name="connsiteY11" fmla="*/ 80600 h 77872"/>
                  <a:gd name="connsiteX12" fmla="*/ 653169 w 1300924"/>
                  <a:gd name="connsiteY12" fmla="*/ 80600 h 77872"/>
                  <a:gd name="connsiteX13" fmla="*/ 1300425 w 1300924"/>
                  <a:gd name="connsiteY13" fmla="*/ 80600 h 77872"/>
                  <a:gd name="connsiteX14" fmla="*/ 1304547 w 1300924"/>
                  <a:gd name="connsiteY14" fmla="*/ 1353 h 77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0924" h="77872">
                    <a:moveTo>
                      <a:pt x="1304547" y="1353"/>
                    </a:moveTo>
                    <a:cubicBezTo>
                      <a:pt x="1297676" y="1353"/>
                      <a:pt x="1290805" y="895"/>
                      <a:pt x="1283476" y="895"/>
                    </a:cubicBezTo>
                    <a:cubicBezTo>
                      <a:pt x="1073221" y="895"/>
                      <a:pt x="863424" y="895"/>
                      <a:pt x="653169" y="895"/>
                    </a:cubicBezTo>
                    <a:cubicBezTo>
                      <a:pt x="651337" y="895"/>
                      <a:pt x="649047" y="895"/>
                      <a:pt x="647214" y="895"/>
                    </a:cubicBezTo>
                    <a:cubicBezTo>
                      <a:pt x="641717" y="3644"/>
                      <a:pt x="635304" y="2269"/>
                      <a:pt x="629808" y="2269"/>
                    </a:cubicBezTo>
                    <a:cubicBezTo>
                      <a:pt x="425508" y="2269"/>
                      <a:pt x="221207" y="2269"/>
                      <a:pt x="16907" y="2269"/>
                    </a:cubicBezTo>
                    <a:cubicBezTo>
                      <a:pt x="16449" y="2269"/>
                      <a:pt x="16449" y="2269"/>
                      <a:pt x="15991" y="2269"/>
                    </a:cubicBezTo>
                    <a:cubicBezTo>
                      <a:pt x="15991" y="1811"/>
                      <a:pt x="15991" y="1353"/>
                      <a:pt x="15075" y="437"/>
                    </a:cubicBezTo>
                    <a:cubicBezTo>
                      <a:pt x="7288" y="-1395"/>
                      <a:pt x="3165" y="2728"/>
                      <a:pt x="417" y="9140"/>
                    </a:cubicBezTo>
                    <a:cubicBezTo>
                      <a:pt x="-499" y="32960"/>
                      <a:pt x="-41" y="56780"/>
                      <a:pt x="3165" y="80600"/>
                    </a:cubicBezTo>
                    <a:cubicBezTo>
                      <a:pt x="4998" y="80600"/>
                      <a:pt x="6830" y="80600"/>
                      <a:pt x="9120" y="80600"/>
                    </a:cubicBezTo>
                    <a:cubicBezTo>
                      <a:pt x="9120" y="80600"/>
                      <a:pt x="9120" y="80600"/>
                      <a:pt x="9120" y="80600"/>
                    </a:cubicBezTo>
                    <a:cubicBezTo>
                      <a:pt x="223956" y="80600"/>
                      <a:pt x="438334" y="80600"/>
                      <a:pt x="653169" y="80600"/>
                    </a:cubicBezTo>
                    <a:cubicBezTo>
                      <a:pt x="868921" y="80600"/>
                      <a:pt x="1084673" y="80600"/>
                      <a:pt x="1300425" y="80600"/>
                    </a:cubicBezTo>
                    <a:cubicBezTo>
                      <a:pt x="1301799" y="54490"/>
                      <a:pt x="1305464" y="27922"/>
                      <a:pt x="1304547" y="1353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04">
                <a:extLst>
                  <a:ext uri="{FF2B5EF4-FFF2-40B4-BE49-F238E27FC236}">
                    <a16:creationId xmlns:a16="http://schemas.microsoft.com/office/drawing/2014/main" id="{7C8F80B8-AA69-43FC-BDDD-F113FC7C108A}"/>
                  </a:ext>
                </a:extLst>
              </p:cNvPr>
              <p:cNvSpPr/>
              <p:nvPr/>
            </p:nvSpPr>
            <p:spPr>
              <a:xfrm>
                <a:off x="6022956" y="4640821"/>
                <a:ext cx="60800" cy="6080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7" name="Group 201">
            <a:extLst>
              <a:ext uri="{FF2B5EF4-FFF2-40B4-BE49-F238E27FC236}">
                <a16:creationId xmlns:a16="http://schemas.microsoft.com/office/drawing/2014/main" id="{9D8E3D58-90FD-458E-89C2-E032DD110967}"/>
              </a:ext>
            </a:extLst>
          </p:cNvPr>
          <p:cNvGrpSpPr/>
          <p:nvPr/>
        </p:nvGrpSpPr>
        <p:grpSpPr>
          <a:xfrm>
            <a:off x="3236138" y="5146141"/>
            <a:ext cx="953249" cy="1169638"/>
            <a:chOff x="3236138" y="5146141"/>
            <a:chExt cx="953249" cy="1169638"/>
          </a:xfrm>
        </p:grpSpPr>
        <p:sp>
          <p:nvSpPr>
            <p:cNvPr id="138" name="Freeform: Shape 172">
              <a:extLst>
                <a:ext uri="{FF2B5EF4-FFF2-40B4-BE49-F238E27FC236}">
                  <a16:creationId xmlns:a16="http://schemas.microsoft.com/office/drawing/2014/main" id="{D5D8B317-0BE1-4B2F-8A42-C0A627A13804}"/>
                </a:ext>
              </a:extLst>
            </p:cNvPr>
            <p:cNvSpPr/>
            <p:nvPr/>
          </p:nvSpPr>
          <p:spPr>
            <a:xfrm rot="18900000" flipV="1">
              <a:off x="3542835" y="5146141"/>
              <a:ext cx="434712" cy="361225"/>
            </a:xfrm>
            <a:custGeom>
              <a:avLst/>
              <a:gdLst>
                <a:gd name="connsiteX0" fmla="*/ 367773 w 371581"/>
                <a:gd name="connsiteY0" fmla="*/ 218905 h 308766"/>
                <a:gd name="connsiteX1" fmla="*/ 305740 w 371581"/>
                <a:gd name="connsiteY1" fmla="*/ 84254 h 308766"/>
                <a:gd name="connsiteX2" fmla="*/ 171694 w 371581"/>
                <a:gd name="connsiteY2" fmla="*/ 96164 h 308766"/>
                <a:gd name="connsiteX3" fmla="*/ 135438 w 371581"/>
                <a:gd name="connsiteY3" fmla="*/ 111175 h 308766"/>
                <a:gd name="connsiteX4" fmla="*/ 24263 w 371581"/>
                <a:gd name="connsiteY4" fmla="*/ 0 h 308766"/>
                <a:gd name="connsiteX5" fmla="*/ 0 w 371581"/>
                <a:gd name="connsiteY5" fmla="*/ 24263 h 308766"/>
                <a:gd name="connsiteX6" fmla="*/ 109115 w 371581"/>
                <a:gd name="connsiteY6" fmla="*/ 133378 h 308766"/>
                <a:gd name="connsiteX7" fmla="*/ 97603 w 371581"/>
                <a:gd name="connsiteY7" fmla="*/ 156901 h 308766"/>
                <a:gd name="connsiteX8" fmla="*/ 82647 w 371581"/>
                <a:gd name="connsiteY8" fmla="*/ 255042 h 308766"/>
                <a:gd name="connsiteX9" fmla="*/ 178922 w 371581"/>
                <a:gd name="connsiteY9" fmla="*/ 306929 h 308766"/>
                <a:gd name="connsiteX10" fmla="*/ 143852 w 371581"/>
                <a:gd name="connsiteY10" fmla="*/ 167580 h 308766"/>
                <a:gd name="connsiteX11" fmla="*/ 129509 w 371581"/>
                <a:gd name="connsiteY11" fmla="*/ 133478 h 308766"/>
                <a:gd name="connsiteX12" fmla="*/ 182221 w 371581"/>
                <a:gd name="connsiteY12" fmla="*/ 159640 h 308766"/>
                <a:gd name="connsiteX13" fmla="*/ 367773 w 371581"/>
                <a:gd name="connsiteY13" fmla="*/ 218905 h 308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1581" h="308766">
                  <a:moveTo>
                    <a:pt x="367773" y="218905"/>
                  </a:moveTo>
                  <a:cubicBezTo>
                    <a:pt x="383077" y="176789"/>
                    <a:pt x="350220" y="104782"/>
                    <a:pt x="305740" y="84254"/>
                  </a:cubicBezTo>
                  <a:cubicBezTo>
                    <a:pt x="281142" y="69775"/>
                    <a:pt x="232256" y="74913"/>
                    <a:pt x="171694" y="96164"/>
                  </a:cubicBezTo>
                  <a:lnTo>
                    <a:pt x="135438" y="111175"/>
                  </a:lnTo>
                  <a:lnTo>
                    <a:pt x="24263" y="0"/>
                  </a:lnTo>
                  <a:lnTo>
                    <a:pt x="0" y="24263"/>
                  </a:lnTo>
                  <a:lnTo>
                    <a:pt x="109115" y="133378"/>
                  </a:lnTo>
                  <a:lnTo>
                    <a:pt x="97603" y="156901"/>
                  </a:lnTo>
                  <a:cubicBezTo>
                    <a:pt x="79161" y="200509"/>
                    <a:pt x="73122" y="236264"/>
                    <a:pt x="82647" y="255042"/>
                  </a:cubicBezTo>
                  <a:cubicBezTo>
                    <a:pt x="95708" y="288738"/>
                    <a:pt x="147208" y="316252"/>
                    <a:pt x="178922" y="306929"/>
                  </a:cubicBezTo>
                  <a:cubicBezTo>
                    <a:pt x="196052" y="268845"/>
                    <a:pt x="169554" y="221813"/>
                    <a:pt x="143852" y="167580"/>
                  </a:cubicBezTo>
                  <a:lnTo>
                    <a:pt x="129509" y="133478"/>
                  </a:lnTo>
                  <a:lnTo>
                    <a:pt x="182221" y="159640"/>
                  </a:lnTo>
                  <a:cubicBezTo>
                    <a:pt x="253413" y="199012"/>
                    <a:pt x="314797" y="238850"/>
                    <a:pt x="367773" y="2189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139" name="Group 118">
              <a:extLst>
                <a:ext uri="{FF2B5EF4-FFF2-40B4-BE49-F238E27FC236}">
                  <a16:creationId xmlns:a16="http://schemas.microsoft.com/office/drawing/2014/main" id="{CF8D5893-CE3C-4B5D-9B61-634B3EF81DCA}"/>
                </a:ext>
              </a:extLst>
            </p:cNvPr>
            <p:cNvGrpSpPr/>
            <p:nvPr/>
          </p:nvGrpSpPr>
          <p:grpSpPr>
            <a:xfrm>
              <a:off x="3236138" y="5501642"/>
              <a:ext cx="953249" cy="814137"/>
              <a:chOff x="4983166" y="4633525"/>
              <a:chExt cx="2207049" cy="1884966"/>
            </a:xfrm>
          </p:grpSpPr>
          <p:sp>
            <p:nvSpPr>
              <p:cNvPr id="140" name="Freeform: Shape 119">
                <a:extLst>
                  <a:ext uri="{FF2B5EF4-FFF2-40B4-BE49-F238E27FC236}">
                    <a16:creationId xmlns:a16="http://schemas.microsoft.com/office/drawing/2014/main" id="{D37CC98E-00A1-4685-9F69-6E87418FAB58}"/>
                  </a:ext>
                </a:extLst>
              </p:cNvPr>
              <p:cNvSpPr/>
              <p:nvPr/>
            </p:nvSpPr>
            <p:spPr>
              <a:xfrm>
                <a:off x="4983166" y="4633683"/>
                <a:ext cx="2207049" cy="1884808"/>
              </a:xfrm>
              <a:custGeom>
                <a:avLst/>
                <a:gdLst>
                  <a:gd name="connsiteX0" fmla="*/ 1539660 w 1662800"/>
                  <a:gd name="connsiteY0" fmla="*/ 2629 h 1420022"/>
                  <a:gd name="connsiteX1" fmla="*/ 847514 w 1662800"/>
                  <a:gd name="connsiteY1" fmla="*/ 1713 h 1420022"/>
                  <a:gd name="connsiteX2" fmla="*/ 110934 w 1662800"/>
                  <a:gd name="connsiteY2" fmla="*/ 4003 h 1420022"/>
                  <a:gd name="connsiteX3" fmla="*/ 81 w 1662800"/>
                  <a:gd name="connsiteY3" fmla="*/ 133638 h 1420022"/>
                  <a:gd name="connsiteX4" fmla="*/ 120554 w 1662800"/>
                  <a:gd name="connsiteY4" fmla="*/ 249988 h 1420022"/>
                  <a:gd name="connsiteX5" fmla="*/ 180103 w 1662800"/>
                  <a:gd name="connsiteY5" fmla="*/ 258233 h 1420022"/>
                  <a:gd name="connsiteX6" fmla="*/ 180103 w 1662800"/>
                  <a:gd name="connsiteY6" fmla="*/ 258233 h 1420022"/>
                  <a:gd name="connsiteX7" fmla="*/ 180103 w 1662800"/>
                  <a:gd name="connsiteY7" fmla="*/ 258233 h 1420022"/>
                  <a:gd name="connsiteX8" fmla="*/ 218581 w 1662800"/>
                  <a:gd name="connsiteY8" fmla="*/ 1255913 h 1420022"/>
                  <a:gd name="connsiteX9" fmla="*/ 367454 w 1662800"/>
                  <a:gd name="connsiteY9" fmla="*/ 1419445 h 1420022"/>
                  <a:gd name="connsiteX10" fmla="*/ 1279475 w 1662800"/>
                  <a:gd name="connsiteY10" fmla="*/ 1420819 h 1420022"/>
                  <a:gd name="connsiteX11" fmla="*/ 1443465 w 1662800"/>
                  <a:gd name="connsiteY11" fmla="*/ 1264617 h 1420022"/>
                  <a:gd name="connsiteX12" fmla="*/ 1483775 w 1662800"/>
                  <a:gd name="connsiteY12" fmla="*/ 249988 h 1420022"/>
                  <a:gd name="connsiteX13" fmla="*/ 1544699 w 1662800"/>
                  <a:gd name="connsiteY13" fmla="*/ 250446 h 1420022"/>
                  <a:gd name="connsiteX14" fmla="*/ 1664256 w 1662800"/>
                  <a:gd name="connsiteY14" fmla="*/ 129515 h 1420022"/>
                  <a:gd name="connsiteX15" fmla="*/ 1539660 w 1662800"/>
                  <a:gd name="connsiteY15" fmla="*/ 2629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62800" h="1420022">
                    <a:moveTo>
                      <a:pt x="1539660" y="2629"/>
                    </a:moveTo>
                    <a:cubicBezTo>
                      <a:pt x="1490646" y="1713"/>
                      <a:pt x="847514" y="1713"/>
                      <a:pt x="847514" y="1713"/>
                    </a:cubicBezTo>
                    <a:cubicBezTo>
                      <a:pt x="841559" y="-2868"/>
                      <a:pt x="120095" y="3087"/>
                      <a:pt x="110934" y="4003"/>
                    </a:cubicBezTo>
                    <a:cubicBezTo>
                      <a:pt x="44514" y="10416"/>
                      <a:pt x="-2210" y="65385"/>
                      <a:pt x="81" y="133638"/>
                    </a:cubicBezTo>
                    <a:cubicBezTo>
                      <a:pt x="2371" y="197310"/>
                      <a:pt x="55965" y="249072"/>
                      <a:pt x="120554" y="249988"/>
                    </a:cubicBezTo>
                    <a:cubicBezTo>
                      <a:pt x="137044" y="250446"/>
                      <a:pt x="181019" y="249988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79187" y="282053"/>
                      <a:pt x="213542" y="1117118"/>
                      <a:pt x="218581" y="1255913"/>
                    </a:cubicBezTo>
                    <a:cubicBezTo>
                      <a:pt x="221787" y="1343863"/>
                      <a:pt x="280421" y="1410742"/>
                      <a:pt x="367454" y="1419445"/>
                    </a:cubicBezTo>
                    <a:cubicBezTo>
                      <a:pt x="405932" y="1423110"/>
                      <a:pt x="1134267" y="1420819"/>
                      <a:pt x="1279475" y="1420819"/>
                    </a:cubicBezTo>
                    <a:cubicBezTo>
                      <a:pt x="1367425" y="1420819"/>
                      <a:pt x="1439800" y="1352109"/>
                      <a:pt x="1443465" y="1264617"/>
                    </a:cubicBezTo>
                    <a:cubicBezTo>
                      <a:pt x="1450794" y="1092382"/>
                      <a:pt x="1484692" y="276556"/>
                      <a:pt x="1483775" y="249988"/>
                    </a:cubicBezTo>
                    <a:cubicBezTo>
                      <a:pt x="1503931" y="249988"/>
                      <a:pt x="1524544" y="250904"/>
                      <a:pt x="1544699" y="250446"/>
                    </a:cubicBezTo>
                    <a:cubicBezTo>
                      <a:pt x="1610203" y="248614"/>
                      <a:pt x="1662882" y="195019"/>
                      <a:pt x="1664256" y="129515"/>
                    </a:cubicBezTo>
                    <a:cubicBezTo>
                      <a:pt x="1665172" y="59430"/>
                      <a:pt x="1611119" y="3545"/>
                      <a:pt x="1539660" y="2629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20">
                <a:extLst>
                  <a:ext uri="{FF2B5EF4-FFF2-40B4-BE49-F238E27FC236}">
                    <a16:creationId xmlns:a16="http://schemas.microsoft.com/office/drawing/2014/main" id="{D62AFE1F-6A8F-490A-A9B3-3320A08C9BF7}"/>
                  </a:ext>
                </a:extLst>
              </p:cNvPr>
              <p:cNvSpPr/>
              <p:nvPr/>
            </p:nvSpPr>
            <p:spPr>
              <a:xfrm>
                <a:off x="6087405" y="4633525"/>
                <a:ext cx="1100484" cy="1884808"/>
              </a:xfrm>
              <a:custGeom>
                <a:avLst/>
                <a:gdLst>
                  <a:gd name="connsiteX0" fmla="*/ 707721 w 829110"/>
                  <a:gd name="connsiteY0" fmla="*/ 1832 h 1420022"/>
                  <a:gd name="connsiteX1" fmla="*/ 15574 w 829110"/>
                  <a:gd name="connsiteY1" fmla="*/ 916 h 1420022"/>
                  <a:gd name="connsiteX2" fmla="*/ 0 w 829110"/>
                  <a:gd name="connsiteY2" fmla="*/ 0 h 1420022"/>
                  <a:gd name="connsiteX3" fmla="*/ 0 w 829110"/>
                  <a:gd name="connsiteY3" fmla="*/ 1420481 h 1420022"/>
                  <a:gd name="connsiteX4" fmla="*/ 447536 w 829110"/>
                  <a:gd name="connsiteY4" fmla="*/ 1419565 h 1420022"/>
                  <a:gd name="connsiteX5" fmla="*/ 611526 w 829110"/>
                  <a:gd name="connsiteY5" fmla="*/ 1263362 h 1420022"/>
                  <a:gd name="connsiteX6" fmla="*/ 651836 w 829110"/>
                  <a:gd name="connsiteY6" fmla="*/ 248733 h 1420022"/>
                  <a:gd name="connsiteX7" fmla="*/ 712760 w 829110"/>
                  <a:gd name="connsiteY7" fmla="*/ 249191 h 1420022"/>
                  <a:gd name="connsiteX8" fmla="*/ 832316 w 829110"/>
                  <a:gd name="connsiteY8" fmla="*/ 128260 h 1420022"/>
                  <a:gd name="connsiteX9" fmla="*/ 707721 w 829110"/>
                  <a:gd name="connsiteY9" fmla="*/ 1832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9110" h="1420022">
                    <a:moveTo>
                      <a:pt x="707721" y="1832"/>
                    </a:moveTo>
                    <a:cubicBezTo>
                      <a:pt x="658707" y="916"/>
                      <a:pt x="15574" y="916"/>
                      <a:pt x="15574" y="916"/>
                    </a:cubicBezTo>
                    <a:cubicBezTo>
                      <a:pt x="15116" y="458"/>
                      <a:pt x="9619" y="0"/>
                      <a:pt x="0" y="0"/>
                    </a:cubicBezTo>
                    <a:lnTo>
                      <a:pt x="0" y="1420481"/>
                    </a:lnTo>
                    <a:cubicBezTo>
                      <a:pt x="190100" y="1420481"/>
                      <a:pt x="380658" y="1419565"/>
                      <a:pt x="447536" y="1419565"/>
                    </a:cubicBezTo>
                    <a:cubicBezTo>
                      <a:pt x="535486" y="1419565"/>
                      <a:pt x="607861" y="1350854"/>
                      <a:pt x="611526" y="1263362"/>
                    </a:cubicBezTo>
                    <a:cubicBezTo>
                      <a:pt x="618855" y="1091127"/>
                      <a:pt x="652752" y="275301"/>
                      <a:pt x="651836" y="248733"/>
                    </a:cubicBezTo>
                    <a:cubicBezTo>
                      <a:pt x="671991" y="248733"/>
                      <a:pt x="692605" y="249649"/>
                      <a:pt x="712760" y="249191"/>
                    </a:cubicBezTo>
                    <a:cubicBezTo>
                      <a:pt x="778264" y="247359"/>
                      <a:pt x="830942" y="193765"/>
                      <a:pt x="832316" y="128260"/>
                    </a:cubicBezTo>
                    <a:cubicBezTo>
                      <a:pt x="833233" y="58633"/>
                      <a:pt x="779180" y="2749"/>
                      <a:pt x="707721" y="1832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21">
                <a:extLst>
                  <a:ext uri="{FF2B5EF4-FFF2-40B4-BE49-F238E27FC236}">
                    <a16:creationId xmlns:a16="http://schemas.microsoft.com/office/drawing/2014/main" id="{49674DF4-D97F-4820-9BB7-B75837BFB118}"/>
                  </a:ext>
                </a:extLst>
              </p:cNvPr>
              <p:cNvSpPr/>
              <p:nvPr/>
            </p:nvSpPr>
            <p:spPr>
              <a:xfrm>
                <a:off x="5221664" y="4967953"/>
                <a:ext cx="1726727" cy="103360"/>
              </a:xfrm>
              <a:custGeom>
                <a:avLst/>
                <a:gdLst>
                  <a:gd name="connsiteX0" fmla="*/ 1304547 w 1300924"/>
                  <a:gd name="connsiteY0" fmla="*/ 1353 h 77872"/>
                  <a:gd name="connsiteX1" fmla="*/ 1283476 w 1300924"/>
                  <a:gd name="connsiteY1" fmla="*/ 895 h 77872"/>
                  <a:gd name="connsiteX2" fmla="*/ 653169 w 1300924"/>
                  <a:gd name="connsiteY2" fmla="*/ 895 h 77872"/>
                  <a:gd name="connsiteX3" fmla="*/ 647214 w 1300924"/>
                  <a:gd name="connsiteY3" fmla="*/ 895 h 77872"/>
                  <a:gd name="connsiteX4" fmla="*/ 629808 w 1300924"/>
                  <a:gd name="connsiteY4" fmla="*/ 2269 h 77872"/>
                  <a:gd name="connsiteX5" fmla="*/ 16907 w 1300924"/>
                  <a:gd name="connsiteY5" fmla="*/ 2269 h 77872"/>
                  <a:gd name="connsiteX6" fmla="*/ 15991 w 1300924"/>
                  <a:gd name="connsiteY6" fmla="*/ 2269 h 77872"/>
                  <a:gd name="connsiteX7" fmla="*/ 15075 w 1300924"/>
                  <a:gd name="connsiteY7" fmla="*/ 437 h 77872"/>
                  <a:gd name="connsiteX8" fmla="*/ 417 w 1300924"/>
                  <a:gd name="connsiteY8" fmla="*/ 9140 h 77872"/>
                  <a:gd name="connsiteX9" fmla="*/ 3165 w 1300924"/>
                  <a:gd name="connsiteY9" fmla="*/ 80600 h 77872"/>
                  <a:gd name="connsiteX10" fmla="*/ 9120 w 1300924"/>
                  <a:gd name="connsiteY10" fmla="*/ 80600 h 77872"/>
                  <a:gd name="connsiteX11" fmla="*/ 9120 w 1300924"/>
                  <a:gd name="connsiteY11" fmla="*/ 80600 h 77872"/>
                  <a:gd name="connsiteX12" fmla="*/ 653169 w 1300924"/>
                  <a:gd name="connsiteY12" fmla="*/ 80600 h 77872"/>
                  <a:gd name="connsiteX13" fmla="*/ 1300425 w 1300924"/>
                  <a:gd name="connsiteY13" fmla="*/ 80600 h 77872"/>
                  <a:gd name="connsiteX14" fmla="*/ 1304547 w 1300924"/>
                  <a:gd name="connsiteY14" fmla="*/ 1353 h 77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0924" h="77872">
                    <a:moveTo>
                      <a:pt x="1304547" y="1353"/>
                    </a:moveTo>
                    <a:cubicBezTo>
                      <a:pt x="1297676" y="1353"/>
                      <a:pt x="1290805" y="895"/>
                      <a:pt x="1283476" y="895"/>
                    </a:cubicBezTo>
                    <a:cubicBezTo>
                      <a:pt x="1073221" y="895"/>
                      <a:pt x="863424" y="895"/>
                      <a:pt x="653169" y="895"/>
                    </a:cubicBezTo>
                    <a:cubicBezTo>
                      <a:pt x="651337" y="895"/>
                      <a:pt x="649047" y="895"/>
                      <a:pt x="647214" y="895"/>
                    </a:cubicBezTo>
                    <a:cubicBezTo>
                      <a:pt x="641717" y="3644"/>
                      <a:pt x="635304" y="2269"/>
                      <a:pt x="629808" y="2269"/>
                    </a:cubicBezTo>
                    <a:cubicBezTo>
                      <a:pt x="425508" y="2269"/>
                      <a:pt x="221207" y="2269"/>
                      <a:pt x="16907" y="2269"/>
                    </a:cubicBezTo>
                    <a:cubicBezTo>
                      <a:pt x="16449" y="2269"/>
                      <a:pt x="16449" y="2269"/>
                      <a:pt x="15991" y="2269"/>
                    </a:cubicBezTo>
                    <a:cubicBezTo>
                      <a:pt x="15991" y="1811"/>
                      <a:pt x="15991" y="1353"/>
                      <a:pt x="15075" y="437"/>
                    </a:cubicBezTo>
                    <a:cubicBezTo>
                      <a:pt x="7288" y="-1395"/>
                      <a:pt x="3165" y="2728"/>
                      <a:pt x="417" y="9140"/>
                    </a:cubicBezTo>
                    <a:cubicBezTo>
                      <a:pt x="-499" y="32960"/>
                      <a:pt x="-41" y="56780"/>
                      <a:pt x="3165" y="80600"/>
                    </a:cubicBezTo>
                    <a:cubicBezTo>
                      <a:pt x="4998" y="80600"/>
                      <a:pt x="6830" y="80600"/>
                      <a:pt x="9120" y="80600"/>
                    </a:cubicBezTo>
                    <a:cubicBezTo>
                      <a:pt x="9120" y="80600"/>
                      <a:pt x="9120" y="80600"/>
                      <a:pt x="9120" y="80600"/>
                    </a:cubicBezTo>
                    <a:cubicBezTo>
                      <a:pt x="223956" y="80600"/>
                      <a:pt x="438334" y="80600"/>
                      <a:pt x="653169" y="80600"/>
                    </a:cubicBezTo>
                    <a:cubicBezTo>
                      <a:pt x="868921" y="80600"/>
                      <a:pt x="1084673" y="80600"/>
                      <a:pt x="1300425" y="80600"/>
                    </a:cubicBezTo>
                    <a:cubicBezTo>
                      <a:pt x="1301799" y="54490"/>
                      <a:pt x="1305464" y="27922"/>
                      <a:pt x="1304547" y="1353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22">
                <a:extLst>
                  <a:ext uri="{FF2B5EF4-FFF2-40B4-BE49-F238E27FC236}">
                    <a16:creationId xmlns:a16="http://schemas.microsoft.com/office/drawing/2014/main" id="{D7110721-82A5-4891-BC6A-5E02CE7FA377}"/>
                  </a:ext>
                </a:extLst>
              </p:cNvPr>
              <p:cNvSpPr/>
              <p:nvPr/>
            </p:nvSpPr>
            <p:spPr>
              <a:xfrm>
                <a:off x="6022956" y="4640821"/>
                <a:ext cx="60800" cy="6080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44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8B16BFF0-114D-46A3-95BF-D55B64434972}"/>
              </a:ext>
            </a:extLst>
          </p:cNvPr>
          <p:cNvSpPr txBox="1"/>
          <p:nvPr/>
        </p:nvSpPr>
        <p:spPr>
          <a:xfrm>
            <a:off x="554439" y="2274010"/>
            <a:ext cx="2669946" cy="1661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Отбор кандидатов на целевое обучение:</a:t>
            </a:r>
          </a:p>
          <a:p>
            <a:pPr marL="342900" indent="-342900" algn="r">
              <a:buAutoNum type="arabicPeriod"/>
            </a:pPr>
            <a:r>
              <a:rPr lang="ru-RU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Целевой конкурс аттестатов</a:t>
            </a:r>
          </a:p>
          <a:p>
            <a:pPr marL="342900" indent="-342900" algn="r">
              <a:buAutoNum type="arabicPeriod"/>
            </a:pPr>
            <a:r>
              <a:rPr lang="ru-RU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Психологическое тестирование</a:t>
            </a:r>
            <a:r>
              <a:rPr lang="ru-RU" altLang="ko-KR" dirty="0">
                <a:cs typeface="Arial" pitchFamily="34" charset="0"/>
              </a:rPr>
              <a:t>. </a:t>
            </a:r>
          </a:p>
        </p:txBody>
      </p:sp>
      <p:sp>
        <p:nvSpPr>
          <p:cNvPr id="145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77CD5D0E-F051-4639-8576-53C25820DE4B}"/>
              </a:ext>
            </a:extLst>
          </p:cNvPr>
          <p:cNvSpPr txBox="1"/>
          <p:nvPr/>
        </p:nvSpPr>
        <p:spPr>
          <a:xfrm>
            <a:off x="4041598" y="2047797"/>
            <a:ext cx="2262797" cy="1384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Чаты для обсуждения и всесторонней поддержки студентов</a:t>
            </a:r>
            <a:r>
              <a:rPr lang="ru-RU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46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8B3216B7-3479-491D-861F-84CF89D7A907}"/>
              </a:ext>
            </a:extLst>
          </p:cNvPr>
          <p:cNvSpPr txBox="1"/>
          <p:nvPr/>
        </p:nvSpPr>
        <p:spPr>
          <a:xfrm>
            <a:off x="8493673" y="1264426"/>
            <a:ext cx="2262797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Согласование тем выпускных дипломных работ</a:t>
            </a:r>
            <a:r>
              <a:rPr lang="ru-RU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47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id="{56CFA3F0-F9AB-443F-A85C-B094AD90571F}"/>
              </a:ext>
            </a:extLst>
          </p:cNvPr>
          <p:cNvSpPr txBox="1"/>
          <p:nvPr/>
        </p:nvSpPr>
        <p:spPr>
          <a:xfrm>
            <a:off x="7061522" y="3213817"/>
            <a:ext cx="1759046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Закрепление наставников на рабочих местах</a:t>
            </a:r>
            <a:endParaRPr lang="ru-RU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355396" y="1"/>
            <a:ext cx="5836604" cy="99222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Целевое наставничество</a:t>
            </a:r>
          </a:p>
        </p:txBody>
      </p:sp>
    </p:spTree>
    <p:extLst>
      <p:ext uri="{BB962C8B-B14F-4D97-AF65-F5344CB8AC3E}">
        <p14:creationId xmlns:p14="http://schemas.microsoft.com/office/powerpoint/2010/main" val="124468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6228272" y="0"/>
            <a:ext cx="5963728" cy="992221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Целевое наставничество</a:t>
            </a:r>
          </a:p>
        </p:txBody>
      </p:sp>
      <p:pic>
        <p:nvPicPr>
          <p:cNvPr id="7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39219" t="11535" r="38430" b="20079"/>
          <a:stretch/>
        </p:blipFill>
        <p:spPr>
          <a:xfrm>
            <a:off x="9256714" y="1176336"/>
            <a:ext cx="2801937" cy="3557587"/>
          </a:xfrm>
          <a:prstGeom prst="rect">
            <a:avLst/>
          </a:prstGeom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4"/>
          <a:srcRect l="38788" t="11344" r="38753" b="17469"/>
          <a:stretch/>
        </p:blipFill>
        <p:spPr>
          <a:xfrm>
            <a:off x="9142089" y="1886688"/>
            <a:ext cx="3049911" cy="3977784"/>
          </a:xfrm>
          <a:prstGeom prst="rect">
            <a:avLst/>
          </a:prstGeom>
        </p:spPr>
      </p:pic>
      <p:sp>
        <p:nvSpPr>
          <p:cNvPr id="2" name="Пятиугольник 1"/>
          <p:cNvSpPr/>
          <p:nvPr/>
        </p:nvSpPr>
        <p:spPr>
          <a:xfrm rot="16200000">
            <a:off x="5079126" y="-121527"/>
            <a:ext cx="1990726" cy="11701628"/>
          </a:xfrm>
          <a:prstGeom prst="homePlat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1.Выездная работа с целевыми студентами с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привлечением  заведующих отделениями, работа с психологами.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Созданы чаты со студентами для оперативного решения вопросов.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Определение наставников из числа старших сестер. Помощь в написание ВКР.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Закрепление студента за отделением на весь период обучения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99" y="1189292"/>
            <a:ext cx="3787776" cy="252240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31799" y="3820992"/>
            <a:ext cx="3350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Упражнение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«Собери бутерброд»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978" y="1189292"/>
            <a:ext cx="3640975" cy="251875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59654" y="3738848"/>
            <a:ext cx="2720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Ролевая игра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«Пациент, врач, медицинская сестра»</a:t>
            </a:r>
          </a:p>
        </p:txBody>
      </p:sp>
    </p:spTree>
    <p:extLst>
      <p:ext uri="{BB962C8B-B14F-4D97-AF65-F5344CB8AC3E}">
        <p14:creationId xmlns:p14="http://schemas.microsoft.com/office/powerpoint/2010/main" val="193256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>
            <a:spLocks noChangeArrowheads="1"/>
          </p:cNvSpPr>
          <p:nvPr/>
        </p:nvSpPr>
        <p:spPr bwMode="auto">
          <a:xfrm>
            <a:off x="925381" y="907377"/>
            <a:ext cx="5821642" cy="5825319"/>
          </a:xfrm>
          <a:prstGeom prst="ellipse">
            <a:avLst/>
          </a:prstGeom>
          <a:noFill/>
          <a:ln w="9">
            <a:solidFill>
              <a:srgbClr val="40937D"/>
            </a:solidFill>
            <a:prstDash val="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1349" b="1"/>
          </a:p>
        </p:txBody>
      </p:sp>
      <p:sp>
        <p:nvSpPr>
          <p:cNvPr id="5" name="Oval 10"/>
          <p:cNvSpPr>
            <a:spLocks noChangeArrowheads="1"/>
          </p:cNvSpPr>
          <p:nvPr/>
        </p:nvSpPr>
        <p:spPr bwMode="auto">
          <a:xfrm>
            <a:off x="5288854" y="961852"/>
            <a:ext cx="678517" cy="680356"/>
          </a:xfrm>
          <a:prstGeom prst="ellipse">
            <a:avLst/>
          </a:prstGeom>
          <a:solidFill>
            <a:srgbClr val="0A9D35"/>
          </a:solidFill>
          <a:ln>
            <a:noFill/>
          </a:ln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799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endParaRPr lang="zh-CN" altLang="en-US" sz="1799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6348098" y="2786172"/>
            <a:ext cx="680356" cy="676679"/>
          </a:xfrm>
          <a:prstGeom prst="ellipse">
            <a:avLst/>
          </a:prstGeom>
          <a:solidFill>
            <a:srgbClr val="0A9D35"/>
          </a:solidFill>
          <a:ln>
            <a:noFill/>
          </a:ln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799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endParaRPr lang="zh-CN" altLang="en-US" sz="1799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6068506" y="4521770"/>
            <a:ext cx="678517" cy="676679"/>
          </a:xfrm>
          <a:prstGeom prst="ellipse">
            <a:avLst/>
          </a:prstGeom>
          <a:solidFill>
            <a:srgbClr val="0A9D35"/>
          </a:solidFill>
          <a:ln>
            <a:noFill/>
          </a:ln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799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</a:t>
            </a:r>
            <a:endParaRPr lang="zh-CN" altLang="en-US" sz="1799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" name="TextBox 19"/>
          <p:cNvSpPr>
            <a:spLocks noChangeArrowheads="1"/>
          </p:cNvSpPr>
          <p:nvPr/>
        </p:nvSpPr>
        <p:spPr bwMode="auto">
          <a:xfrm>
            <a:off x="6370073" y="907377"/>
            <a:ext cx="41869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ru-RU" altLang="zh-CN" sz="1600" dirty="0"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Работала в течение 3 лет младшей медицинской сестрой в гематологическом отделении ГАУЗ РКБ им.Н.А. Семашко</a:t>
            </a:r>
            <a:endParaRPr lang="ru-RU" altLang="zh-CN" sz="18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20"/>
          <p:cNvSpPr>
            <a:spLocks noChangeArrowheads="1"/>
          </p:cNvSpPr>
          <p:nvPr/>
        </p:nvSpPr>
        <p:spPr bwMode="auto">
          <a:xfrm>
            <a:off x="7138783" y="2801345"/>
            <a:ext cx="435723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ru-RU" altLang="zh-CN" sz="1600" dirty="0"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Заключила целевой договор. </a:t>
            </a:r>
          </a:p>
          <a:p>
            <a:pPr eaLnBrk="1" hangingPunct="1"/>
            <a:r>
              <a:rPr lang="ru-RU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Проходила обучение в ГАПОУ Республиканский базовый медицинский колледж им. Э.Р. </a:t>
            </a:r>
            <a:r>
              <a:rPr lang="ru-RU" altLang="zh-CN" sz="1600" dirty="0" err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Раднаева</a:t>
            </a:r>
            <a:endParaRPr lang="ru-RU" altLang="zh-CN" sz="1600" dirty="0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  <a:p>
            <a:pPr eaLnBrk="1" hangingPunct="1"/>
            <a:r>
              <a:rPr lang="ru-RU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Совмещала обучение и работу младшей медицинской сестры </a:t>
            </a:r>
            <a:endParaRPr lang="ru-RU" altLang="zh-CN" sz="16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21"/>
          <p:cNvSpPr>
            <a:spLocks noChangeArrowheads="1"/>
          </p:cNvSpPr>
          <p:nvPr/>
        </p:nvSpPr>
        <p:spPr bwMode="auto">
          <a:xfrm>
            <a:off x="7028455" y="4558209"/>
            <a:ext cx="446756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ru-RU" altLang="zh-CN" sz="1600" dirty="0"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Защитили выпускную квалификационную работу.</a:t>
            </a:r>
          </a:p>
          <a:p>
            <a:pPr eaLnBrk="1" hangingPunct="1"/>
            <a:r>
              <a:rPr lang="ru-RU" altLang="zh-CN" sz="1600" dirty="0"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Тема ВКР: Особенности ухода за пациентами с острым лейкозом.</a:t>
            </a:r>
          </a:p>
          <a:p>
            <a:pPr eaLnBrk="1" hangingPunct="1"/>
            <a:r>
              <a:rPr lang="ru-RU" altLang="zh-CN" sz="1600" dirty="0"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Руководитель: Никитенко Е.М. главная медсестра</a:t>
            </a:r>
          </a:p>
          <a:p>
            <a:pPr eaLnBrk="1" hangingPunct="1"/>
            <a:r>
              <a:rPr lang="ru-RU" altLang="zh-CN" sz="1600" dirty="0"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Оценка: Отлично</a:t>
            </a:r>
            <a:endParaRPr lang="ru-RU" altLang="zh-CN" sz="1600" dirty="0">
              <a:cs typeface="Arial" panose="020B0604020202020204" pitchFamily="34" charset="0"/>
            </a:endParaRPr>
          </a:p>
        </p:txBody>
      </p:sp>
      <p:sp>
        <p:nvSpPr>
          <p:cNvPr id="15" name="Oval 7"/>
          <p:cNvSpPr>
            <a:spLocks noChangeArrowheads="1"/>
          </p:cNvSpPr>
          <p:nvPr/>
        </p:nvSpPr>
        <p:spPr bwMode="auto">
          <a:xfrm>
            <a:off x="798504" y="1013338"/>
            <a:ext cx="5157834" cy="5155997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1349" b="1"/>
          </a:p>
        </p:txBody>
      </p:sp>
      <p:sp>
        <p:nvSpPr>
          <p:cNvPr id="18" name="TextBox 18"/>
          <p:cNvSpPr>
            <a:spLocks noChangeArrowheads="1"/>
          </p:cNvSpPr>
          <p:nvPr/>
        </p:nvSpPr>
        <p:spPr bwMode="auto">
          <a:xfrm>
            <a:off x="1090875" y="4881375"/>
            <a:ext cx="897335" cy="553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499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TITLE </a:t>
            </a:r>
          </a:p>
          <a:p>
            <a:pPr algn="ctr" eaLnBrk="1" hangingPunct="1"/>
            <a:r>
              <a:rPr lang="en-US" sz="1499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HERE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97" b="21687"/>
          <a:stretch/>
        </p:blipFill>
        <p:spPr>
          <a:xfrm>
            <a:off x="1762125" y="1344788"/>
            <a:ext cx="4024950" cy="46178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целевого наставничества</a:t>
            </a:r>
          </a:p>
        </p:txBody>
      </p:sp>
    </p:spTree>
    <p:extLst>
      <p:ext uri="{BB962C8B-B14F-4D97-AF65-F5344CB8AC3E}">
        <p14:creationId xmlns:p14="http://schemas.microsoft.com/office/powerpoint/2010/main" val="396714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839418" y="0"/>
            <a:ext cx="7352581" cy="992221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программы по времени для одного специалиста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714375" y="2616614"/>
            <a:ext cx="9972675" cy="1835818"/>
            <a:chOff x="929038" y="2722482"/>
            <a:chExt cx="6993309" cy="1520400"/>
          </a:xfrm>
          <a:solidFill>
            <a:schemeClr val="accent6">
              <a:lumMod val="40000"/>
              <a:lumOff val="60000"/>
            </a:schemeClr>
          </a:solidFill>
        </p:grpSpPr>
        <p:cxnSp>
          <p:nvCxnSpPr>
            <p:cNvPr id="7" name="Google Shape;148;p19"/>
            <p:cNvCxnSpPr>
              <a:stCxn id="8" idx="6"/>
              <a:endCxn id="10" idx="2"/>
            </p:cNvCxnSpPr>
            <p:nvPr/>
          </p:nvCxnSpPr>
          <p:spPr>
            <a:xfrm>
              <a:off x="1537738" y="3482716"/>
              <a:ext cx="4864200" cy="0"/>
            </a:xfrm>
            <a:prstGeom prst="straightConnector1">
              <a:avLst/>
            </a:prstGeom>
            <a:grpFill/>
            <a:ln w="19050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8" name="Google Shape;149;p19"/>
            <p:cNvSpPr/>
            <p:nvPr/>
          </p:nvSpPr>
          <p:spPr>
            <a:xfrm>
              <a:off x="929038" y="3178366"/>
              <a:ext cx="608700" cy="608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51;p19"/>
            <p:cNvSpPr/>
            <p:nvPr/>
          </p:nvSpPr>
          <p:spPr>
            <a:xfrm>
              <a:off x="3421291" y="2934114"/>
              <a:ext cx="1097100" cy="109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50;p19"/>
            <p:cNvSpPr/>
            <p:nvPr/>
          </p:nvSpPr>
          <p:spPr>
            <a:xfrm>
              <a:off x="6401947" y="2722482"/>
              <a:ext cx="1520400" cy="15204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40;p19"/>
          <p:cNvSpPr txBox="1">
            <a:spLocks/>
          </p:cNvSpPr>
          <p:nvPr/>
        </p:nvSpPr>
        <p:spPr>
          <a:xfrm>
            <a:off x="573086" y="1748743"/>
            <a:ext cx="2836864" cy="9972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600"/>
              </a:spcAft>
              <a:buFont typeface="Arial" panose="020B0604020202020204" pitchFamily="34" charset="0"/>
              <a:buNone/>
            </a:pPr>
            <a:r>
              <a:rPr lang="ru-RU" sz="1600" dirty="0"/>
              <a:t>Входной контроль знаний, закрепление наставника, написание индивидуального плана работы </a:t>
            </a:r>
          </a:p>
        </p:txBody>
      </p:sp>
      <p:sp>
        <p:nvSpPr>
          <p:cNvPr id="12" name="Google Shape;139;p19"/>
          <p:cNvSpPr txBox="1">
            <a:spLocks/>
          </p:cNvSpPr>
          <p:nvPr/>
        </p:nvSpPr>
        <p:spPr>
          <a:xfrm>
            <a:off x="714375" y="3325836"/>
            <a:ext cx="1814100" cy="39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A9D3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dk1"/>
                </a:solidFill>
              </a:rPr>
              <a:t>Шаг 1</a:t>
            </a:r>
          </a:p>
        </p:txBody>
      </p:sp>
      <p:sp>
        <p:nvSpPr>
          <p:cNvPr id="13" name="Google Shape;140;p19"/>
          <p:cNvSpPr txBox="1">
            <a:spLocks/>
          </p:cNvSpPr>
          <p:nvPr/>
        </p:nvSpPr>
        <p:spPr>
          <a:xfrm>
            <a:off x="4081514" y="1291497"/>
            <a:ext cx="3269420" cy="801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spcAft>
                <a:spcPts val="1600"/>
              </a:spcAft>
              <a:buFont typeface="Roboto"/>
              <a:buNone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Развитие, получение недостающих компетенций и навыков у молодого специалиста на основе плана ИПР. Проведение обучения</a:t>
            </a:r>
          </a:p>
          <a:p>
            <a:pPr marL="0" indent="0">
              <a:spcAft>
                <a:spcPts val="1600"/>
              </a:spcAft>
              <a:buFont typeface="Roboto"/>
              <a:buNone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4" name="Google Shape;142;p19"/>
          <p:cNvSpPr txBox="1">
            <a:spLocks/>
          </p:cNvSpPr>
          <p:nvPr/>
        </p:nvSpPr>
        <p:spPr>
          <a:xfrm>
            <a:off x="4268405" y="3351468"/>
            <a:ext cx="1814100" cy="39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A9D3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Bef>
                <a:spcPts val="0"/>
              </a:spcBef>
            </a:pPr>
            <a:r>
              <a:rPr lang="ru-RU" sz="1700" dirty="0">
                <a:solidFill>
                  <a:schemeClr val="dk1"/>
                </a:solidFill>
              </a:rPr>
              <a:t>Шаг 2</a:t>
            </a:r>
          </a:p>
        </p:txBody>
      </p:sp>
      <p:sp>
        <p:nvSpPr>
          <p:cNvPr id="15" name="Google Shape;146;p19"/>
          <p:cNvSpPr txBox="1">
            <a:spLocks/>
          </p:cNvSpPr>
          <p:nvPr/>
        </p:nvSpPr>
        <p:spPr>
          <a:xfrm>
            <a:off x="8518900" y="1578939"/>
            <a:ext cx="3196850" cy="57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dirty="0"/>
              <a:t>Оценка результатов  работы наставника и молодого специалиста </a:t>
            </a:r>
          </a:p>
          <a:p>
            <a:pPr marL="0" indent="0">
              <a:spcBef>
                <a:spcPts val="1600"/>
              </a:spcBef>
              <a:spcAft>
                <a:spcPts val="1600"/>
              </a:spcAft>
              <a:buFont typeface="Arial" panose="020B0604020202020204" pitchFamily="34" charset="0"/>
              <a:buNone/>
            </a:pPr>
            <a:endParaRPr lang="ru-RU" sz="1800" dirty="0"/>
          </a:p>
        </p:txBody>
      </p:sp>
      <p:sp>
        <p:nvSpPr>
          <p:cNvPr id="16" name="Google Shape;145;p19"/>
          <p:cNvSpPr txBox="1">
            <a:spLocks/>
          </p:cNvSpPr>
          <p:nvPr/>
        </p:nvSpPr>
        <p:spPr>
          <a:xfrm>
            <a:off x="8742296" y="3325836"/>
            <a:ext cx="1814100" cy="39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A9D3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Bef>
                <a:spcPts val="0"/>
              </a:spcBef>
            </a:pPr>
            <a:r>
              <a:rPr lang="ru-RU" sz="1800" dirty="0">
                <a:solidFill>
                  <a:schemeClr val="dk1"/>
                </a:solidFill>
              </a:rPr>
              <a:t>Шаг 3</a:t>
            </a:r>
          </a:p>
        </p:txBody>
      </p:sp>
      <p:sp>
        <p:nvSpPr>
          <p:cNvPr id="19" name="Пятиугольник 18"/>
          <p:cNvSpPr/>
          <p:nvPr/>
        </p:nvSpPr>
        <p:spPr>
          <a:xfrm>
            <a:off x="573086" y="5105400"/>
            <a:ext cx="10044114" cy="952500"/>
          </a:xfrm>
          <a:prstGeom prst="homePlat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83567" y="5267725"/>
            <a:ext cx="25946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момента приема на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Работу 1-3 месяца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47609" y="5250769"/>
            <a:ext cx="24006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Обучение по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«реперным точкам»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160804" y="5258484"/>
            <a:ext cx="23955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Проведение Совета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наставничеству</a:t>
            </a:r>
          </a:p>
        </p:txBody>
      </p:sp>
    </p:spTree>
    <p:extLst>
      <p:ext uri="{BB962C8B-B14F-4D97-AF65-F5344CB8AC3E}">
        <p14:creationId xmlns:p14="http://schemas.microsoft.com/office/powerpoint/2010/main" val="338655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511700" y="5105967"/>
            <a:ext cx="11345246" cy="1585388"/>
            <a:chOff x="368825" y="1267392"/>
            <a:chExt cx="11345246" cy="1585388"/>
          </a:xfrm>
        </p:grpSpPr>
        <p:sp>
          <p:nvSpPr>
            <p:cNvPr id="9" name="TextBox 8"/>
            <p:cNvSpPr txBox="1"/>
            <p:nvPr/>
          </p:nvSpPr>
          <p:spPr>
            <a:xfrm>
              <a:off x="3618546" y="1319381"/>
              <a:ext cx="18182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ru-RU" sz="2000" b="1" dirty="0">
                  <a:latin typeface="Arial" pitchFamily="34" charset="0"/>
                  <a:cs typeface="Arial" pitchFamily="34" charset="0"/>
                </a:rPr>
                <a:t>ДЕЛАЕМ</a:t>
              </a:r>
              <a:endParaRPr lang="en-US" sz="2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11"/>
            <p:cNvSpPr/>
            <p:nvPr/>
          </p:nvSpPr>
          <p:spPr>
            <a:xfrm>
              <a:off x="368825" y="1267392"/>
              <a:ext cx="2903765" cy="1398806"/>
            </a:xfrm>
            <a:prstGeom prst="rect">
              <a:avLst/>
            </a:prstGeom>
            <a:noFill/>
            <a:ln w="38100">
              <a:solidFill>
                <a:srgbClr val="85CC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263798" y="1347282"/>
              <a:ext cx="27143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ru-RU" sz="2000" b="1" dirty="0">
                  <a:latin typeface="Arial" pitchFamily="34" charset="0"/>
                  <a:cs typeface="Arial" pitchFamily="34" charset="0"/>
                </a:rPr>
                <a:t>КОНТРОЛИРУЕМ</a:t>
              </a:r>
              <a:endParaRPr lang="en-US" sz="2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25"/>
            <p:cNvSpPr/>
            <p:nvPr/>
          </p:nvSpPr>
          <p:spPr>
            <a:xfrm>
              <a:off x="3380540" y="1267392"/>
              <a:ext cx="2705877" cy="1398806"/>
            </a:xfrm>
            <a:prstGeom prst="rect">
              <a:avLst/>
            </a:prstGeom>
            <a:noFill/>
            <a:ln w="38100">
              <a:solidFill>
                <a:srgbClr val="85CC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27"/>
            <p:cNvSpPr/>
            <p:nvPr/>
          </p:nvSpPr>
          <p:spPr>
            <a:xfrm>
              <a:off x="6194367" y="1267392"/>
              <a:ext cx="2705877" cy="1398806"/>
            </a:xfrm>
            <a:prstGeom prst="rect">
              <a:avLst/>
            </a:prstGeom>
            <a:noFill/>
            <a:ln w="38100">
              <a:solidFill>
                <a:srgbClr val="85CC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29"/>
            <p:cNvSpPr/>
            <p:nvPr/>
          </p:nvSpPr>
          <p:spPr>
            <a:xfrm>
              <a:off x="9008194" y="1267392"/>
              <a:ext cx="2705877" cy="1398806"/>
            </a:xfrm>
            <a:prstGeom prst="rect">
              <a:avLst/>
            </a:prstGeom>
            <a:noFill/>
            <a:ln w="38100">
              <a:solidFill>
                <a:srgbClr val="85CC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431984" y="1652451"/>
              <a:ext cx="27023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ru-RU" sz="1200" b="1" dirty="0">
                  <a:latin typeface="Arial" pitchFamily="34" charset="0"/>
                  <a:cs typeface="Arial" pitchFamily="34" charset="0"/>
                </a:rPr>
                <a:t>ВХОДНОЙ КОНТРОЛЬ</a:t>
              </a:r>
            </a:p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ru-RU" sz="1200" b="1" dirty="0">
                  <a:latin typeface="Arial" pitchFamily="34" charset="0"/>
                  <a:cs typeface="Arial" pitchFamily="34" charset="0"/>
                </a:rPr>
                <a:t>ИНСТРУКТАЖ</a:t>
              </a:r>
            </a:p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ru-RU" sz="1200" b="1" dirty="0">
                  <a:latin typeface="Arial" pitchFamily="34" charset="0"/>
                  <a:cs typeface="Arial" pitchFamily="34" charset="0"/>
                </a:rPr>
                <a:t>НАСТАВНИЧЕСТВО </a:t>
              </a:r>
            </a:p>
            <a:p>
              <a:pPr marL="171450" indent="-171450"/>
              <a:r>
                <a:rPr lang="ru-RU" sz="1200" b="1" dirty="0">
                  <a:latin typeface="Arial" pitchFamily="34" charset="0"/>
                  <a:cs typeface="Arial" pitchFamily="34" charset="0"/>
                </a:rPr>
                <a:t>    3 МЕСЯЦА</a:t>
              </a:r>
              <a:endParaRPr lang="en-US" sz="1200" b="1" dirty="0">
                <a:latin typeface="Arial" pitchFamily="34" charset="0"/>
                <a:cs typeface="Arial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ü"/>
              </a:pPr>
              <a:endParaRPr lang="ru-RU" sz="1200" b="1" dirty="0">
                <a:latin typeface="Arial" pitchFamily="34" charset="0"/>
                <a:cs typeface="Arial" pitchFamily="34" charset="0"/>
              </a:endParaRPr>
            </a:p>
            <a:p>
              <a:pPr marL="171450" indent="-171450"/>
              <a:endParaRPr lang="en-US" sz="1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194367" y="1800886"/>
              <a:ext cx="24117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ru-RU" sz="1200" b="1" dirty="0">
                  <a:latin typeface="Arial" pitchFamily="34" charset="0"/>
                  <a:cs typeface="Arial" pitchFamily="34" charset="0"/>
                </a:rPr>
                <a:t>ПОВТОРНЫЙ ЗАЧЕТ</a:t>
              </a:r>
            </a:p>
            <a:p>
              <a:pPr marL="171450" indent="-171450"/>
              <a:r>
                <a:rPr lang="ru-RU" sz="1200" b="1" dirty="0">
                  <a:latin typeface="Arial" pitchFamily="34" charset="0"/>
                  <a:cs typeface="Arial" pitchFamily="34" charset="0"/>
                </a:rPr>
                <a:t>    ЧЕРЕЗ 3 МЕСЯЦА</a:t>
              </a:r>
              <a:endParaRPr lang="en-US" sz="1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Freeform 50"/>
            <p:cNvSpPr>
              <a:spLocks noEditPoints="1"/>
            </p:cNvSpPr>
            <p:nvPr/>
          </p:nvSpPr>
          <p:spPr bwMode="auto">
            <a:xfrm>
              <a:off x="2502544" y="2189101"/>
              <a:ext cx="499471" cy="299682"/>
            </a:xfrm>
            <a:custGeom>
              <a:avLst/>
              <a:gdLst>
                <a:gd name="T0" fmla="*/ 33 w 313"/>
                <a:gd name="T1" fmla="*/ 188 h 188"/>
                <a:gd name="T2" fmla="*/ 130 w 313"/>
                <a:gd name="T3" fmla="*/ 188 h 188"/>
                <a:gd name="T4" fmla="*/ 145 w 313"/>
                <a:gd name="T5" fmla="*/ 154 h 188"/>
                <a:gd name="T6" fmla="*/ 168 w 313"/>
                <a:gd name="T7" fmla="*/ 153 h 188"/>
                <a:gd name="T8" fmla="*/ 185 w 313"/>
                <a:gd name="T9" fmla="*/ 188 h 188"/>
                <a:gd name="T10" fmla="*/ 279 w 313"/>
                <a:gd name="T11" fmla="*/ 188 h 188"/>
                <a:gd name="T12" fmla="*/ 313 w 313"/>
                <a:gd name="T13" fmla="*/ 154 h 188"/>
                <a:gd name="T14" fmla="*/ 313 w 313"/>
                <a:gd name="T15" fmla="*/ 99 h 188"/>
                <a:gd name="T16" fmla="*/ 221 w 313"/>
                <a:gd name="T17" fmla="*/ 5 h 188"/>
                <a:gd name="T18" fmla="*/ 211 w 313"/>
                <a:gd name="T19" fmla="*/ 0 h 188"/>
                <a:gd name="T20" fmla="*/ 211 w 313"/>
                <a:gd name="T21" fmla="*/ 0 h 188"/>
                <a:gd name="T22" fmla="*/ 203 w 313"/>
                <a:gd name="T23" fmla="*/ 5 h 188"/>
                <a:gd name="T24" fmla="*/ 199 w 313"/>
                <a:gd name="T25" fmla="*/ 31 h 188"/>
                <a:gd name="T26" fmla="*/ 202 w 313"/>
                <a:gd name="T27" fmla="*/ 51 h 188"/>
                <a:gd name="T28" fmla="*/ 214 w 313"/>
                <a:gd name="T29" fmla="*/ 43 h 188"/>
                <a:gd name="T30" fmla="*/ 224 w 313"/>
                <a:gd name="T31" fmla="*/ 36 h 188"/>
                <a:gd name="T32" fmla="*/ 263 w 313"/>
                <a:gd name="T33" fmla="*/ 99 h 188"/>
                <a:gd name="T34" fmla="*/ 50 w 313"/>
                <a:gd name="T35" fmla="*/ 99 h 188"/>
                <a:gd name="T36" fmla="*/ 89 w 313"/>
                <a:gd name="T37" fmla="*/ 36 h 188"/>
                <a:gd name="T38" fmla="*/ 99 w 313"/>
                <a:gd name="T39" fmla="*/ 43 h 188"/>
                <a:gd name="T40" fmla="*/ 110 w 313"/>
                <a:gd name="T41" fmla="*/ 51 h 188"/>
                <a:gd name="T42" fmla="*/ 114 w 313"/>
                <a:gd name="T43" fmla="*/ 31 h 188"/>
                <a:gd name="T44" fmla="*/ 110 w 313"/>
                <a:gd name="T45" fmla="*/ 5 h 188"/>
                <a:gd name="T46" fmla="*/ 101 w 313"/>
                <a:gd name="T47" fmla="*/ 0 h 188"/>
                <a:gd name="T48" fmla="*/ 101 w 313"/>
                <a:gd name="T49" fmla="*/ 0 h 188"/>
                <a:gd name="T50" fmla="*/ 92 w 313"/>
                <a:gd name="T51" fmla="*/ 5 h 188"/>
                <a:gd name="T52" fmla="*/ 0 w 313"/>
                <a:gd name="T53" fmla="*/ 99 h 188"/>
                <a:gd name="T54" fmla="*/ 0 w 313"/>
                <a:gd name="T55" fmla="*/ 154 h 188"/>
                <a:gd name="T56" fmla="*/ 33 w 313"/>
                <a:gd name="T57" fmla="*/ 188 h 188"/>
                <a:gd name="T58" fmla="*/ 190 w 313"/>
                <a:gd name="T59" fmla="*/ 115 h 188"/>
                <a:gd name="T60" fmla="*/ 300 w 313"/>
                <a:gd name="T61" fmla="*/ 115 h 188"/>
                <a:gd name="T62" fmla="*/ 300 w 313"/>
                <a:gd name="T63" fmla="*/ 144 h 188"/>
                <a:gd name="T64" fmla="*/ 266 w 313"/>
                <a:gd name="T65" fmla="*/ 172 h 188"/>
                <a:gd name="T66" fmla="*/ 190 w 313"/>
                <a:gd name="T67" fmla="*/ 172 h 188"/>
                <a:gd name="T68" fmla="*/ 190 w 313"/>
                <a:gd name="T69" fmla="*/ 115 h 188"/>
                <a:gd name="T70" fmla="*/ 14 w 313"/>
                <a:gd name="T71" fmla="*/ 116 h 188"/>
                <a:gd name="T72" fmla="*/ 124 w 313"/>
                <a:gd name="T73" fmla="*/ 116 h 188"/>
                <a:gd name="T74" fmla="*/ 124 w 313"/>
                <a:gd name="T75" fmla="*/ 173 h 188"/>
                <a:gd name="T76" fmla="*/ 48 w 313"/>
                <a:gd name="T77" fmla="*/ 173 h 188"/>
                <a:gd name="T78" fmla="*/ 14 w 313"/>
                <a:gd name="T79" fmla="*/ 145 h 188"/>
                <a:gd name="T80" fmla="*/ 14 w 313"/>
                <a:gd name="T81" fmla="*/ 116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13" h="188">
                  <a:moveTo>
                    <a:pt x="33" y="188"/>
                  </a:moveTo>
                  <a:cubicBezTo>
                    <a:pt x="130" y="188"/>
                    <a:pt x="130" y="188"/>
                    <a:pt x="130" y="188"/>
                  </a:cubicBezTo>
                  <a:cubicBezTo>
                    <a:pt x="145" y="154"/>
                    <a:pt x="145" y="154"/>
                    <a:pt x="145" y="154"/>
                  </a:cubicBezTo>
                  <a:cubicBezTo>
                    <a:pt x="151" y="140"/>
                    <a:pt x="162" y="140"/>
                    <a:pt x="168" y="153"/>
                  </a:cubicBezTo>
                  <a:cubicBezTo>
                    <a:pt x="185" y="188"/>
                    <a:pt x="185" y="188"/>
                    <a:pt x="185" y="188"/>
                  </a:cubicBezTo>
                  <a:cubicBezTo>
                    <a:pt x="279" y="188"/>
                    <a:pt x="279" y="188"/>
                    <a:pt x="279" y="188"/>
                  </a:cubicBezTo>
                  <a:cubicBezTo>
                    <a:pt x="298" y="188"/>
                    <a:pt x="313" y="173"/>
                    <a:pt x="313" y="154"/>
                  </a:cubicBezTo>
                  <a:cubicBezTo>
                    <a:pt x="313" y="99"/>
                    <a:pt x="313" y="99"/>
                    <a:pt x="313" y="99"/>
                  </a:cubicBezTo>
                  <a:cubicBezTo>
                    <a:pt x="221" y="5"/>
                    <a:pt x="221" y="5"/>
                    <a:pt x="221" y="5"/>
                  </a:cubicBezTo>
                  <a:cubicBezTo>
                    <a:pt x="219" y="2"/>
                    <a:pt x="215" y="0"/>
                    <a:pt x="211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08" y="0"/>
                    <a:pt x="205" y="2"/>
                    <a:pt x="203" y="5"/>
                  </a:cubicBezTo>
                  <a:cubicBezTo>
                    <a:pt x="201" y="10"/>
                    <a:pt x="199" y="19"/>
                    <a:pt x="199" y="31"/>
                  </a:cubicBezTo>
                  <a:cubicBezTo>
                    <a:pt x="199" y="41"/>
                    <a:pt x="200" y="48"/>
                    <a:pt x="202" y="51"/>
                  </a:cubicBezTo>
                  <a:cubicBezTo>
                    <a:pt x="206" y="58"/>
                    <a:pt x="212" y="50"/>
                    <a:pt x="214" y="43"/>
                  </a:cubicBezTo>
                  <a:cubicBezTo>
                    <a:pt x="215" y="38"/>
                    <a:pt x="218" y="34"/>
                    <a:pt x="224" y="36"/>
                  </a:cubicBezTo>
                  <a:cubicBezTo>
                    <a:pt x="238" y="41"/>
                    <a:pt x="263" y="99"/>
                    <a:pt x="263" y="99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0" y="99"/>
                    <a:pt x="75" y="41"/>
                    <a:pt x="89" y="36"/>
                  </a:cubicBezTo>
                  <a:cubicBezTo>
                    <a:pt x="95" y="34"/>
                    <a:pt x="98" y="38"/>
                    <a:pt x="99" y="43"/>
                  </a:cubicBezTo>
                  <a:cubicBezTo>
                    <a:pt x="101" y="50"/>
                    <a:pt x="107" y="58"/>
                    <a:pt x="110" y="51"/>
                  </a:cubicBezTo>
                  <a:cubicBezTo>
                    <a:pt x="112" y="48"/>
                    <a:pt x="114" y="41"/>
                    <a:pt x="114" y="31"/>
                  </a:cubicBezTo>
                  <a:cubicBezTo>
                    <a:pt x="114" y="19"/>
                    <a:pt x="112" y="10"/>
                    <a:pt x="110" y="5"/>
                  </a:cubicBezTo>
                  <a:cubicBezTo>
                    <a:pt x="108" y="2"/>
                    <a:pt x="105" y="0"/>
                    <a:pt x="101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98" y="0"/>
                    <a:pt x="94" y="2"/>
                    <a:pt x="92" y="5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73"/>
                    <a:pt x="15" y="188"/>
                    <a:pt x="33" y="188"/>
                  </a:cubicBezTo>
                  <a:close/>
                  <a:moveTo>
                    <a:pt x="190" y="115"/>
                  </a:moveTo>
                  <a:cubicBezTo>
                    <a:pt x="300" y="115"/>
                    <a:pt x="300" y="115"/>
                    <a:pt x="300" y="115"/>
                  </a:cubicBezTo>
                  <a:cubicBezTo>
                    <a:pt x="300" y="144"/>
                    <a:pt x="300" y="144"/>
                    <a:pt x="300" y="144"/>
                  </a:cubicBezTo>
                  <a:cubicBezTo>
                    <a:pt x="300" y="159"/>
                    <a:pt x="285" y="172"/>
                    <a:pt x="266" y="172"/>
                  </a:cubicBezTo>
                  <a:cubicBezTo>
                    <a:pt x="190" y="172"/>
                    <a:pt x="190" y="172"/>
                    <a:pt x="190" y="172"/>
                  </a:cubicBezTo>
                  <a:lnTo>
                    <a:pt x="190" y="115"/>
                  </a:lnTo>
                  <a:close/>
                  <a:moveTo>
                    <a:pt x="14" y="116"/>
                  </a:moveTo>
                  <a:cubicBezTo>
                    <a:pt x="124" y="116"/>
                    <a:pt x="124" y="116"/>
                    <a:pt x="124" y="116"/>
                  </a:cubicBezTo>
                  <a:cubicBezTo>
                    <a:pt x="124" y="173"/>
                    <a:pt x="124" y="173"/>
                    <a:pt x="124" y="173"/>
                  </a:cubicBezTo>
                  <a:cubicBezTo>
                    <a:pt x="48" y="173"/>
                    <a:pt x="48" y="173"/>
                    <a:pt x="48" y="173"/>
                  </a:cubicBezTo>
                  <a:cubicBezTo>
                    <a:pt x="29" y="173"/>
                    <a:pt x="14" y="160"/>
                    <a:pt x="14" y="145"/>
                  </a:cubicBezTo>
                  <a:lnTo>
                    <a:pt x="14" y="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/>
            </a:p>
          </p:txBody>
        </p:sp>
        <p:grpSp>
          <p:nvGrpSpPr>
            <p:cNvPr id="18" name="Group 36"/>
            <p:cNvGrpSpPr/>
            <p:nvPr/>
          </p:nvGrpSpPr>
          <p:grpSpPr>
            <a:xfrm>
              <a:off x="10915476" y="2122729"/>
              <a:ext cx="575424" cy="436728"/>
              <a:chOff x="5603875" y="10017126"/>
              <a:chExt cx="1106487" cy="839788"/>
            </a:xfrm>
          </p:grpSpPr>
          <p:sp>
            <p:nvSpPr>
              <p:cNvPr id="24" name="Freeform 141"/>
              <p:cNvSpPr>
                <a:spLocks noEditPoints="1"/>
              </p:cNvSpPr>
              <p:nvPr/>
            </p:nvSpPr>
            <p:spPr bwMode="auto">
              <a:xfrm>
                <a:off x="5978525" y="10017126"/>
                <a:ext cx="731837" cy="839788"/>
              </a:xfrm>
              <a:custGeom>
                <a:avLst/>
                <a:gdLst>
                  <a:gd name="T0" fmla="*/ 91 w 238"/>
                  <a:gd name="T1" fmla="*/ 6 h 273"/>
                  <a:gd name="T2" fmla="*/ 91 w 238"/>
                  <a:gd name="T3" fmla="*/ 25 h 273"/>
                  <a:gd name="T4" fmla="*/ 98 w 238"/>
                  <a:gd name="T5" fmla="*/ 32 h 273"/>
                  <a:gd name="T6" fmla="*/ 105 w 238"/>
                  <a:gd name="T7" fmla="*/ 32 h 273"/>
                  <a:gd name="T8" fmla="*/ 105 w 238"/>
                  <a:gd name="T9" fmla="*/ 43 h 273"/>
                  <a:gd name="T10" fmla="*/ 47 w 238"/>
                  <a:gd name="T11" fmla="*/ 68 h 273"/>
                  <a:gd name="T12" fmla="*/ 41 w 238"/>
                  <a:gd name="T13" fmla="*/ 61 h 273"/>
                  <a:gd name="T14" fmla="*/ 42 w 238"/>
                  <a:gd name="T15" fmla="*/ 60 h 273"/>
                  <a:gd name="T16" fmla="*/ 42 w 238"/>
                  <a:gd name="T17" fmla="*/ 51 h 273"/>
                  <a:gd name="T18" fmla="*/ 32 w 238"/>
                  <a:gd name="T19" fmla="*/ 42 h 273"/>
                  <a:gd name="T20" fmla="*/ 23 w 238"/>
                  <a:gd name="T21" fmla="*/ 42 h 273"/>
                  <a:gd name="T22" fmla="*/ 2 w 238"/>
                  <a:gd name="T23" fmla="*/ 63 h 273"/>
                  <a:gd name="T24" fmla="*/ 2 w 238"/>
                  <a:gd name="T25" fmla="*/ 72 h 273"/>
                  <a:gd name="T26" fmla="*/ 11 w 238"/>
                  <a:gd name="T27" fmla="*/ 81 h 273"/>
                  <a:gd name="T28" fmla="*/ 21 w 238"/>
                  <a:gd name="T29" fmla="*/ 81 h 273"/>
                  <a:gd name="T30" fmla="*/ 22 w 238"/>
                  <a:gd name="T31" fmla="*/ 80 h 273"/>
                  <a:gd name="T32" fmla="*/ 28 w 238"/>
                  <a:gd name="T33" fmla="*/ 87 h 273"/>
                  <a:gd name="T34" fmla="*/ 3 w 238"/>
                  <a:gd name="T35" fmla="*/ 158 h 273"/>
                  <a:gd name="T36" fmla="*/ 119 w 238"/>
                  <a:gd name="T37" fmla="*/ 273 h 273"/>
                  <a:gd name="T38" fmla="*/ 234 w 238"/>
                  <a:gd name="T39" fmla="*/ 158 h 273"/>
                  <a:gd name="T40" fmla="*/ 209 w 238"/>
                  <a:gd name="T41" fmla="*/ 87 h 273"/>
                  <a:gd name="T42" fmla="*/ 216 w 238"/>
                  <a:gd name="T43" fmla="*/ 80 h 273"/>
                  <a:gd name="T44" fmla="*/ 217 w 238"/>
                  <a:gd name="T45" fmla="*/ 81 h 273"/>
                  <a:gd name="T46" fmla="*/ 226 w 238"/>
                  <a:gd name="T47" fmla="*/ 81 h 273"/>
                  <a:gd name="T48" fmla="*/ 235 w 238"/>
                  <a:gd name="T49" fmla="*/ 72 h 273"/>
                  <a:gd name="T50" fmla="*/ 235 w 238"/>
                  <a:gd name="T51" fmla="*/ 63 h 273"/>
                  <a:gd name="T52" fmla="*/ 214 w 238"/>
                  <a:gd name="T53" fmla="*/ 42 h 273"/>
                  <a:gd name="T54" fmla="*/ 205 w 238"/>
                  <a:gd name="T55" fmla="*/ 42 h 273"/>
                  <a:gd name="T56" fmla="*/ 196 w 238"/>
                  <a:gd name="T57" fmla="*/ 51 h 273"/>
                  <a:gd name="T58" fmla="*/ 196 w 238"/>
                  <a:gd name="T59" fmla="*/ 60 h 273"/>
                  <a:gd name="T60" fmla="*/ 197 w 238"/>
                  <a:gd name="T61" fmla="*/ 61 h 273"/>
                  <a:gd name="T62" fmla="*/ 190 w 238"/>
                  <a:gd name="T63" fmla="*/ 68 h 273"/>
                  <a:gd name="T64" fmla="*/ 132 w 238"/>
                  <a:gd name="T65" fmla="*/ 43 h 273"/>
                  <a:gd name="T66" fmla="*/ 132 w 238"/>
                  <a:gd name="T67" fmla="*/ 32 h 273"/>
                  <a:gd name="T68" fmla="*/ 139 w 238"/>
                  <a:gd name="T69" fmla="*/ 32 h 273"/>
                  <a:gd name="T70" fmla="*/ 146 w 238"/>
                  <a:gd name="T71" fmla="*/ 25 h 273"/>
                  <a:gd name="T72" fmla="*/ 146 w 238"/>
                  <a:gd name="T73" fmla="*/ 6 h 273"/>
                  <a:gd name="T74" fmla="*/ 140 w 238"/>
                  <a:gd name="T75" fmla="*/ 0 h 273"/>
                  <a:gd name="T76" fmla="*/ 97 w 238"/>
                  <a:gd name="T77" fmla="*/ 0 h 273"/>
                  <a:gd name="T78" fmla="*/ 91 w 238"/>
                  <a:gd name="T79" fmla="*/ 6 h 273"/>
                  <a:gd name="T80" fmla="*/ 207 w 238"/>
                  <a:gd name="T81" fmla="*/ 158 h 273"/>
                  <a:gd name="T82" fmla="*/ 119 w 238"/>
                  <a:gd name="T83" fmla="*/ 247 h 273"/>
                  <a:gd name="T84" fmla="*/ 30 w 238"/>
                  <a:gd name="T85" fmla="*/ 158 h 273"/>
                  <a:gd name="T86" fmla="*/ 119 w 238"/>
                  <a:gd name="T87" fmla="*/ 69 h 273"/>
                  <a:gd name="T88" fmla="*/ 207 w 238"/>
                  <a:gd name="T89" fmla="*/ 158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38" h="273">
                    <a:moveTo>
                      <a:pt x="91" y="6"/>
                    </a:moveTo>
                    <a:cubicBezTo>
                      <a:pt x="91" y="25"/>
                      <a:pt x="91" y="25"/>
                      <a:pt x="91" y="25"/>
                    </a:cubicBezTo>
                    <a:cubicBezTo>
                      <a:pt x="91" y="29"/>
                      <a:pt x="94" y="32"/>
                      <a:pt x="98" y="32"/>
                    </a:cubicBezTo>
                    <a:cubicBezTo>
                      <a:pt x="105" y="32"/>
                      <a:pt x="105" y="32"/>
                      <a:pt x="105" y="32"/>
                    </a:cubicBezTo>
                    <a:cubicBezTo>
                      <a:pt x="105" y="43"/>
                      <a:pt x="105" y="43"/>
                      <a:pt x="105" y="43"/>
                    </a:cubicBezTo>
                    <a:cubicBezTo>
                      <a:pt x="83" y="46"/>
                      <a:pt x="63" y="55"/>
                      <a:pt x="47" y="68"/>
                    </a:cubicBezTo>
                    <a:cubicBezTo>
                      <a:pt x="41" y="61"/>
                      <a:pt x="41" y="61"/>
                      <a:pt x="41" y="61"/>
                    </a:cubicBezTo>
                    <a:cubicBezTo>
                      <a:pt x="42" y="60"/>
                      <a:pt x="42" y="60"/>
                      <a:pt x="42" y="60"/>
                    </a:cubicBezTo>
                    <a:cubicBezTo>
                      <a:pt x="44" y="58"/>
                      <a:pt x="44" y="54"/>
                      <a:pt x="42" y="51"/>
                    </a:cubicBezTo>
                    <a:cubicBezTo>
                      <a:pt x="32" y="42"/>
                      <a:pt x="32" y="42"/>
                      <a:pt x="32" y="42"/>
                    </a:cubicBezTo>
                    <a:cubicBezTo>
                      <a:pt x="30" y="39"/>
                      <a:pt x="26" y="39"/>
                      <a:pt x="23" y="42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0" y="65"/>
                      <a:pt x="0" y="69"/>
                      <a:pt x="2" y="72"/>
                    </a:cubicBezTo>
                    <a:cubicBezTo>
                      <a:pt x="11" y="81"/>
                      <a:pt x="11" y="81"/>
                      <a:pt x="11" y="81"/>
                    </a:cubicBezTo>
                    <a:cubicBezTo>
                      <a:pt x="14" y="84"/>
                      <a:pt x="18" y="84"/>
                      <a:pt x="21" y="81"/>
                    </a:cubicBezTo>
                    <a:cubicBezTo>
                      <a:pt x="22" y="80"/>
                      <a:pt x="22" y="80"/>
                      <a:pt x="22" y="80"/>
                    </a:cubicBezTo>
                    <a:cubicBezTo>
                      <a:pt x="28" y="87"/>
                      <a:pt x="28" y="87"/>
                      <a:pt x="28" y="87"/>
                    </a:cubicBezTo>
                    <a:cubicBezTo>
                      <a:pt x="13" y="106"/>
                      <a:pt x="3" y="131"/>
                      <a:pt x="3" y="158"/>
                    </a:cubicBezTo>
                    <a:cubicBezTo>
                      <a:pt x="3" y="221"/>
                      <a:pt x="55" y="273"/>
                      <a:pt x="119" y="273"/>
                    </a:cubicBezTo>
                    <a:cubicBezTo>
                      <a:pt x="182" y="273"/>
                      <a:pt x="234" y="221"/>
                      <a:pt x="234" y="158"/>
                    </a:cubicBezTo>
                    <a:cubicBezTo>
                      <a:pt x="234" y="131"/>
                      <a:pt x="225" y="106"/>
                      <a:pt x="209" y="87"/>
                    </a:cubicBezTo>
                    <a:cubicBezTo>
                      <a:pt x="216" y="80"/>
                      <a:pt x="216" y="80"/>
                      <a:pt x="216" y="80"/>
                    </a:cubicBezTo>
                    <a:cubicBezTo>
                      <a:pt x="217" y="81"/>
                      <a:pt x="217" y="81"/>
                      <a:pt x="217" y="81"/>
                    </a:cubicBezTo>
                    <a:cubicBezTo>
                      <a:pt x="219" y="84"/>
                      <a:pt x="223" y="84"/>
                      <a:pt x="226" y="81"/>
                    </a:cubicBezTo>
                    <a:cubicBezTo>
                      <a:pt x="235" y="72"/>
                      <a:pt x="235" y="72"/>
                      <a:pt x="235" y="72"/>
                    </a:cubicBezTo>
                    <a:cubicBezTo>
                      <a:pt x="238" y="69"/>
                      <a:pt x="238" y="65"/>
                      <a:pt x="235" y="63"/>
                    </a:cubicBezTo>
                    <a:cubicBezTo>
                      <a:pt x="214" y="42"/>
                      <a:pt x="214" y="42"/>
                      <a:pt x="214" y="42"/>
                    </a:cubicBezTo>
                    <a:cubicBezTo>
                      <a:pt x="212" y="39"/>
                      <a:pt x="207" y="39"/>
                      <a:pt x="205" y="42"/>
                    </a:cubicBezTo>
                    <a:cubicBezTo>
                      <a:pt x="196" y="51"/>
                      <a:pt x="196" y="51"/>
                      <a:pt x="196" y="51"/>
                    </a:cubicBezTo>
                    <a:cubicBezTo>
                      <a:pt x="193" y="54"/>
                      <a:pt x="193" y="58"/>
                      <a:pt x="196" y="60"/>
                    </a:cubicBezTo>
                    <a:cubicBezTo>
                      <a:pt x="197" y="61"/>
                      <a:pt x="197" y="61"/>
                      <a:pt x="197" y="61"/>
                    </a:cubicBezTo>
                    <a:cubicBezTo>
                      <a:pt x="190" y="68"/>
                      <a:pt x="190" y="68"/>
                      <a:pt x="190" y="68"/>
                    </a:cubicBezTo>
                    <a:cubicBezTo>
                      <a:pt x="174" y="55"/>
                      <a:pt x="154" y="46"/>
                      <a:pt x="132" y="43"/>
                    </a:cubicBezTo>
                    <a:cubicBezTo>
                      <a:pt x="132" y="32"/>
                      <a:pt x="132" y="32"/>
                      <a:pt x="132" y="32"/>
                    </a:cubicBezTo>
                    <a:cubicBezTo>
                      <a:pt x="139" y="32"/>
                      <a:pt x="139" y="32"/>
                      <a:pt x="139" y="32"/>
                    </a:cubicBezTo>
                    <a:cubicBezTo>
                      <a:pt x="143" y="32"/>
                      <a:pt x="146" y="29"/>
                      <a:pt x="146" y="25"/>
                    </a:cubicBezTo>
                    <a:cubicBezTo>
                      <a:pt x="146" y="6"/>
                      <a:pt x="146" y="6"/>
                      <a:pt x="146" y="6"/>
                    </a:cubicBezTo>
                    <a:cubicBezTo>
                      <a:pt x="146" y="3"/>
                      <a:pt x="143" y="0"/>
                      <a:pt x="140" y="0"/>
                    </a:cubicBezTo>
                    <a:cubicBezTo>
                      <a:pt x="97" y="0"/>
                      <a:pt x="97" y="0"/>
                      <a:pt x="97" y="0"/>
                    </a:cubicBezTo>
                    <a:cubicBezTo>
                      <a:pt x="94" y="0"/>
                      <a:pt x="91" y="3"/>
                      <a:pt x="91" y="6"/>
                    </a:cubicBezTo>
                    <a:close/>
                    <a:moveTo>
                      <a:pt x="207" y="158"/>
                    </a:moveTo>
                    <a:cubicBezTo>
                      <a:pt x="207" y="207"/>
                      <a:pt x="167" y="247"/>
                      <a:pt x="119" y="247"/>
                    </a:cubicBezTo>
                    <a:cubicBezTo>
                      <a:pt x="70" y="247"/>
                      <a:pt x="30" y="207"/>
                      <a:pt x="30" y="158"/>
                    </a:cubicBezTo>
                    <a:cubicBezTo>
                      <a:pt x="30" y="109"/>
                      <a:pt x="70" y="69"/>
                      <a:pt x="119" y="69"/>
                    </a:cubicBezTo>
                    <a:cubicBezTo>
                      <a:pt x="167" y="69"/>
                      <a:pt x="207" y="109"/>
                      <a:pt x="207" y="15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 sz="900"/>
              </a:p>
            </p:txBody>
          </p:sp>
          <p:sp>
            <p:nvSpPr>
              <p:cNvPr id="25" name="Freeform 142"/>
              <p:cNvSpPr>
                <a:spLocks/>
              </p:cNvSpPr>
              <p:nvPr/>
            </p:nvSpPr>
            <p:spPr bwMode="auto">
              <a:xfrm>
                <a:off x="5711825" y="10598151"/>
                <a:ext cx="236537" cy="71438"/>
              </a:xfrm>
              <a:custGeom>
                <a:avLst/>
                <a:gdLst>
                  <a:gd name="T0" fmla="*/ 12 w 77"/>
                  <a:gd name="T1" fmla="*/ 0 h 23"/>
                  <a:gd name="T2" fmla="*/ 12 w 77"/>
                  <a:gd name="T3" fmla="*/ 0 h 23"/>
                  <a:gd name="T4" fmla="*/ 0 w 77"/>
                  <a:gd name="T5" fmla="*/ 11 h 23"/>
                  <a:gd name="T6" fmla="*/ 12 w 77"/>
                  <a:gd name="T7" fmla="*/ 23 h 23"/>
                  <a:gd name="T8" fmla="*/ 74 w 77"/>
                  <a:gd name="T9" fmla="*/ 23 h 23"/>
                  <a:gd name="T10" fmla="*/ 77 w 77"/>
                  <a:gd name="T11" fmla="*/ 22 h 23"/>
                  <a:gd name="T12" fmla="*/ 70 w 77"/>
                  <a:gd name="T13" fmla="*/ 0 h 23"/>
                  <a:gd name="T14" fmla="*/ 12 w 77"/>
                  <a:gd name="T1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7" h="23">
                    <a:moveTo>
                      <a:pt x="12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18"/>
                      <a:pt x="5" y="23"/>
                      <a:pt x="12" y="23"/>
                    </a:cubicBezTo>
                    <a:cubicBezTo>
                      <a:pt x="74" y="23"/>
                      <a:pt x="74" y="23"/>
                      <a:pt x="74" y="23"/>
                    </a:cubicBezTo>
                    <a:cubicBezTo>
                      <a:pt x="75" y="23"/>
                      <a:pt x="76" y="23"/>
                      <a:pt x="77" y="22"/>
                    </a:cubicBezTo>
                    <a:cubicBezTo>
                      <a:pt x="74" y="15"/>
                      <a:pt x="72" y="8"/>
                      <a:pt x="7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 sz="900"/>
              </a:p>
            </p:txBody>
          </p:sp>
          <p:sp>
            <p:nvSpPr>
              <p:cNvPr id="26" name="Freeform 143"/>
              <p:cNvSpPr>
                <a:spLocks/>
              </p:cNvSpPr>
              <p:nvPr/>
            </p:nvSpPr>
            <p:spPr bwMode="auto">
              <a:xfrm>
                <a:off x="5603875" y="10336213"/>
                <a:ext cx="344487" cy="71438"/>
              </a:xfrm>
              <a:custGeom>
                <a:avLst/>
                <a:gdLst>
                  <a:gd name="T0" fmla="*/ 11 w 112"/>
                  <a:gd name="T1" fmla="*/ 23 h 23"/>
                  <a:gd name="T2" fmla="*/ 105 w 112"/>
                  <a:gd name="T3" fmla="*/ 23 h 23"/>
                  <a:gd name="T4" fmla="*/ 112 w 112"/>
                  <a:gd name="T5" fmla="*/ 1 h 23"/>
                  <a:gd name="T6" fmla="*/ 109 w 112"/>
                  <a:gd name="T7" fmla="*/ 0 h 23"/>
                  <a:gd name="T8" fmla="*/ 11 w 112"/>
                  <a:gd name="T9" fmla="*/ 0 h 23"/>
                  <a:gd name="T10" fmla="*/ 0 w 112"/>
                  <a:gd name="T11" fmla="*/ 12 h 23"/>
                  <a:gd name="T12" fmla="*/ 11 w 112"/>
                  <a:gd name="T13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2" h="23">
                    <a:moveTo>
                      <a:pt x="11" y="23"/>
                    </a:moveTo>
                    <a:cubicBezTo>
                      <a:pt x="105" y="23"/>
                      <a:pt x="105" y="23"/>
                      <a:pt x="105" y="23"/>
                    </a:cubicBezTo>
                    <a:cubicBezTo>
                      <a:pt x="107" y="16"/>
                      <a:pt x="109" y="8"/>
                      <a:pt x="112" y="1"/>
                    </a:cubicBezTo>
                    <a:cubicBezTo>
                      <a:pt x="111" y="1"/>
                      <a:pt x="110" y="0"/>
                      <a:pt x="109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18"/>
                      <a:pt x="5" y="23"/>
                      <a:pt x="11" y="2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 sz="900"/>
              </a:p>
            </p:txBody>
          </p:sp>
          <p:sp>
            <p:nvSpPr>
              <p:cNvPr id="27" name="Freeform 144"/>
              <p:cNvSpPr>
                <a:spLocks/>
              </p:cNvSpPr>
              <p:nvPr/>
            </p:nvSpPr>
            <p:spPr bwMode="auto">
              <a:xfrm>
                <a:off x="5653088" y="10469563"/>
                <a:ext cx="263525" cy="66675"/>
              </a:xfrm>
              <a:custGeom>
                <a:avLst/>
                <a:gdLst>
                  <a:gd name="T0" fmla="*/ 86 w 86"/>
                  <a:gd name="T1" fmla="*/ 11 h 22"/>
                  <a:gd name="T2" fmla="*/ 86 w 86"/>
                  <a:gd name="T3" fmla="*/ 0 h 22"/>
                  <a:gd name="T4" fmla="*/ 11 w 86"/>
                  <a:gd name="T5" fmla="*/ 0 h 22"/>
                  <a:gd name="T6" fmla="*/ 0 w 86"/>
                  <a:gd name="T7" fmla="*/ 11 h 22"/>
                  <a:gd name="T8" fmla="*/ 11 w 86"/>
                  <a:gd name="T9" fmla="*/ 22 h 22"/>
                  <a:gd name="T10" fmla="*/ 86 w 86"/>
                  <a:gd name="T11" fmla="*/ 22 h 22"/>
                  <a:gd name="T12" fmla="*/ 86 w 86"/>
                  <a:gd name="T13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6" h="22">
                    <a:moveTo>
                      <a:pt x="86" y="11"/>
                    </a:moveTo>
                    <a:cubicBezTo>
                      <a:pt x="86" y="7"/>
                      <a:pt x="86" y="3"/>
                      <a:pt x="86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17"/>
                      <a:pt x="5" y="22"/>
                      <a:pt x="11" y="22"/>
                    </a:cubicBezTo>
                    <a:cubicBezTo>
                      <a:pt x="86" y="22"/>
                      <a:pt x="86" y="22"/>
                      <a:pt x="86" y="22"/>
                    </a:cubicBezTo>
                    <a:cubicBezTo>
                      <a:pt x="86" y="19"/>
                      <a:pt x="86" y="15"/>
                      <a:pt x="86" y="1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 sz="900"/>
              </a:p>
            </p:txBody>
          </p:sp>
          <p:sp>
            <p:nvSpPr>
              <p:cNvPr id="28" name="Freeform 145"/>
              <p:cNvSpPr>
                <a:spLocks noEditPoints="1"/>
              </p:cNvSpPr>
              <p:nvPr/>
            </p:nvSpPr>
            <p:spPr bwMode="auto">
              <a:xfrm>
                <a:off x="6280150" y="10388601"/>
                <a:ext cx="239712" cy="176213"/>
              </a:xfrm>
              <a:custGeom>
                <a:avLst/>
                <a:gdLst>
                  <a:gd name="T0" fmla="*/ 29 w 78"/>
                  <a:gd name="T1" fmla="*/ 52 h 57"/>
                  <a:gd name="T2" fmla="*/ 38 w 78"/>
                  <a:gd name="T3" fmla="*/ 39 h 57"/>
                  <a:gd name="T4" fmla="*/ 74 w 78"/>
                  <a:gd name="T5" fmla="*/ 13 h 57"/>
                  <a:gd name="T6" fmla="*/ 76 w 78"/>
                  <a:gd name="T7" fmla="*/ 4 h 57"/>
                  <a:gd name="T8" fmla="*/ 67 w 78"/>
                  <a:gd name="T9" fmla="*/ 1 h 57"/>
                  <a:gd name="T10" fmla="*/ 27 w 78"/>
                  <a:gd name="T11" fmla="*/ 21 h 57"/>
                  <a:gd name="T12" fmla="*/ 12 w 78"/>
                  <a:gd name="T13" fmla="*/ 22 h 57"/>
                  <a:gd name="T14" fmla="*/ 5 w 78"/>
                  <a:gd name="T15" fmla="*/ 46 h 57"/>
                  <a:gd name="T16" fmla="*/ 29 w 78"/>
                  <a:gd name="T17" fmla="*/ 52 h 57"/>
                  <a:gd name="T18" fmla="*/ 13 w 78"/>
                  <a:gd name="T19" fmla="*/ 35 h 57"/>
                  <a:gd name="T20" fmla="*/ 22 w 78"/>
                  <a:gd name="T21" fmla="*/ 30 h 57"/>
                  <a:gd name="T22" fmla="*/ 28 w 78"/>
                  <a:gd name="T23" fmla="*/ 39 h 57"/>
                  <a:gd name="T24" fmla="*/ 19 w 78"/>
                  <a:gd name="T25" fmla="*/ 44 h 57"/>
                  <a:gd name="T26" fmla="*/ 13 w 78"/>
                  <a:gd name="T27" fmla="*/ 35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8" h="57">
                    <a:moveTo>
                      <a:pt x="29" y="52"/>
                    </a:moveTo>
                    <a:cubicBezTo>
                      <a:pt x="34" y="49"/>
                      <a:pt x="37" y="44"/>
                      <a:pt x="38" y="39"/>
                    </a:cubicBezTo>
                    <a:cubicBezTo>
                      <a:pt x="74" y="13"/>
                      <a:pt x="74" y="13"/>
                      <a:pt x="74" y="13"/>
                    </a:cubicBezTo>
                    <a:cubicBezTo>
                      <a:pt x="77" y="11"/>
                      <a:pt x="78" y="7"/>
                      <a:pt x="76" y="4"/>
                    </a:cubicBezTo>
                    <a:cubicBezTo>
                      <a:pt x="74" y="1"/>
                      <a:pt x="70" y="0"/>
                      <a:pt x="67" y="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22" y="19"/>
                      <a:pt x="16" y="19"/>
                      <a:pt x="12" y="22"/>
                    </a:cubicBezTo>
                    <a:cubicBezTo>
                      <a:pt x="3" y="27"/>
                      <a:pt x="0" y="38"/>
                      <a:pt x="5" y="46"/>
                    </a:cubicBezTo>
                    <a:cubicBezTo>
                      <a:pt x="10" y="54"/>
                      <a:pt x="21" y="57"/>
                      <a:pt x="29" y="52"/>
                    </a:cubicBezTo>
                    <a:close/>
                    <a:moveTo>
                      <a:pt x="13" y="35"/>
                    </a:moveTo>
                    <a:cubicBezTo>
                      <a:pt x="14" y="31"/>
                      <a:pt x="18" y="29"/>
                      <a:pt x="22" y="30"/>
                    </a:cubicBezTo>
                    <a:cubicBezTo>
                      <a:pt x="27" y="31"/>
                      <a:pt x="29" y="35"/>
                      <a:pt x="28" y="39"/>
                    </a:cubicBezTo>
                    <a:cubicBezTo>
                      <a:pt x="27" y="43"/>
                      <a:pt x="23" y="45"/>
                      <a:pt x="19" y="44"/>
                    </a:cubicBezTo>
                    <a:cubicBezTo>
                      <a:pt x="15" y="43"/>
                      <a:pt x="12" y="39"/>
                      <a:pt x="13" y="3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 sz="900"/>
              </a:p>
            </p:txBody>
          </p:sp>
          <p:sp>
            <p:nvSpPr>
              <p:cNvPr id="29" name="Freeform 146"/>
              <p:cNvSpPr>
                <a:spLocks/>
              </p:cNvSpPr>
              <p:nvPr/>
            </p:nvSpPr>
            <p:spPr bwMode="auto">
              <a:xfrm>
                <a:off x="6405563" y="10325101"/>
                <a:ext cx="49212" cy="49213"/>
              </a:xfrm>
              <a:custGeom>
                <a:avLst/>
                <a:gdLst>
                  <a:gd name="T0" fmla="*/ 5 w 16"/>
                  <a:gd name="T1" fmla="*/ 14 h 16"/>
                  <a:gd name="T2" fmla="*/ 14 w 16"/>
                  <a:gd name="T3" fmla="*/ 11 h 16"/>
                  <a:gd name="T4" fmla="*/ 12 w 16"/>
                  <a:gd name="T5" fmla="*/ 2 h 16"/>
                  <a:gd name="T6" fmla="*/ 2 w 16"/>
                  <a:gd name="T7" fmla="*/ 4 h 16"/>
                  <a:gd name="T8" fmla="*/ 2 w 16"/>
                  <a:gd name="T9" fmla="*/ 11 h 16"/>
                  <a:gd name="T10" fmla="*/ 5 w 16"/>
                  <a:gd name="T11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6">
                    <a:moveTo>
                      <a:pt x="5" y="14"/>
                    </a:moveTo>
                    <a:cubicBezTo>
                      <a:pt x="8" y="16"/>
                      <a:pt x="12" y="15"/>
                      <a:pt x="14" y="11"/>
                    </a:cubicBezTo>
                    <a:cubicBezTo>
                      <a:pt x="16" y="8"/>
                      <a:pt x="15" y="3"/>
                      <a:pt x="12" y="2"/>
                    </a:cubicBezTo>
                    <a:cubicBezTo>
                      <a:pt x="8" y="0"/>
                      <a:pt x="4" y="1"/>
                      <a:pt x="2" y="4"/>
                    </a:cubicBezTo>
                    <a:cubicBezTo>
                      <a:pt x="0" y="7"/>
                      <a:pt x="1" y="9"/>
                      <a:pt x="2" y="11"/>
                    </a:cubicBezTo>
                    <a:cubicBezTo>
                      <a:pt x="3" y="12"/>
                      <a:pt x="3" y="13"/>
                      <a:pt x="5" y="1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 sz="900"/>
              </a:p>
            </p:txBody>
          </p:sp>
          <p:sp>
            <p:nvSpPr>
              <p:cNvPr id="30" name="Freeform 147"/>
              <p:cNvSpPr>
                <a:spLocks/>
              </p:cNvSpPr>
              <p:nvPr/>
            </p:nvSpPr>
            <p:spPr bwMode="auto">
              <a:xfrm>
                <a:off x="6319838" y="10302876"/>
                <a:ext cx="42862" cy="42863"/>
              </a:xfrm>
              <a:custGeom>
                <a:avLst/>
                <a:gdLst>
                  <a:gd name="T0" fmla="*/ 7 w 14"/>
                  <a:gd name="T1" fmla="*/ 14 h 14"/>
                  <a:gd name="T2" fmla="*/ 14 w 14"/>
                  <a:gd name="T3" fmla="*/ 7 h 14"/>
                  <a:gd name="T4" fmla="*/ 7 w 14"/>
                  <a:gd name="T5" fmla="*/ 0 h 14"/>
                  <a:gd name="T6" fmla="*/ 0 w 14"/>
                  <a:gd name="T7" fmla="*/ 7 h 14"/>
                  <a:gd name="T8" fmla="*/ 1 w 14"/>
                  <a:gd name="T9" fmla="*/ 11 h 14"/>
                  <a:gd name="T10" fmla="*/ 7 w 14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7" y="14"/>
                    </a:moveTo>
                    <a:cubicBezTo>
                      <a:pt x="11" y="14"/>
                      <a:pt x="14" y="11"/>
                      <a:pt x="14" y="7"/>
                    </a:cubicBezTo>
                    <a:cubicBezTo>
                      <a:pt x="14" y="3"/>
                      <a:pt x="11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9"/>
                      <a:pt x="0" y="10"/>
                      <a:pt x="1" y="11"/>
                    </a:cubicBezTo>
                    <a:cubicBezTo>
                      <a:pt x="2" y="13"/>
                      <a:pt x="5" y="14"/>
                      <a:pt x="7" y="1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 sz="900"/>
              </a:p>
            </p:txBody>
          </p:sp>
          <p:sp>
            <p:nvSpPr>
              <p:cNvPr id="31" name="Freeform 148"/>
              <p:cNvSpPr>
                <a:spLocks/>
              </p:cNvSpPr>
              <p:nvPr/>
            </p:nvSpPr>
            <p:spPr bwMode="auto">
              <a:xfrm>
                <a:off x="6323013" y="10660063"/>
                <a:ext cx="42862" cy="42863"/>
              </a:xfrm>
              <a:custGeom>
                <a:avLst/>
                <a:gdLst>
                  <a:gd name="T0" fmla="*/ 7 w 14"/>
                  <a:gd name="T1" fmla="*/ 0 h 14"/>
                  <a:gd name="T2" fmla="*/ 0 w 14"/>
                  <a:gd name="T3" fmla="*/ 7 h 14"/>
                  <a:gd name="T4" fmla="*/ 1 w 14"/>
                  <a:gd name="T5" fmla="*/ 11 h 14"/>
                  <a:gd name="T6" fmla="*/ 7 w 14"/>
                  <a:gd name="T7" fmla="*/ 14 h 14"/>
                  <a:gd name="T8" fmla="*/ 14 w 14"/>
                  <a:gd name="T9" fmla="*/ 7 h 14"/>
                  <a:gd name="T10" fmla="*/ 7 w 14"/>
                  <a:gd name="T1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cubicBezTo>
                      <a:pt x="3" y="0"/>
                      <a:pt x="0" y="3"/>
                      <a:pt x="0" y="7"/>
                    </a:cubicBezTo>
                    <a:cubicBezTo>
                      <a:pt x="0" y="8"/>
                      <a:pt x="0" y="10"/>
                      <a:pt x="1" y="11"/>
                    </a:cubicBezTo>
                    <a:cubicBezTo>
                      <a:pt x="2" y="13"/>
                      <a:pt x="5" y="14"/>
                      <a:pt x="7" y="14"/>
                    </a:cubicBezTo>
                    <a:cubicBezTo>
                      <a:pt x="11" y="14"/>
                      <a:pt x="14" y="11"/>
                      <a:pt x="14" y="7"/>
                    </a:cubicBezTo>
                    <a:cubicBezTo>
                      <a:pt x="14" y="3"/>
                      <a:pt x="11" y="0"/>
                      <a:pt x="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 sz="900"/>
              </a:p>
            </p:txBody>
          </p:sp>
          <p:sp>
            <p:nvSpPr>
              <p:cNvPr id="32" name="Freeform 149"/>
              <p:cNvSpPr>
                <a:spLocks/>
              </p:cNvSpPr>
              <p:nvPr/>
            </p:nvSpPr>
            <p:spPr bwMode="auto">
              <a:xfrm>
                <a:off x="6408738" y="10631488"/>
                <a:ext cx="49212" cy="49213"/>
              </a:xfrm>
              <a:custGeom>
                <a:avLst/>
                <a:gdLst>
                  <a:gd name="T0" fmla="*/ 4 w 16"/>
                  <a:gd name="T1" fmla="*/ 2 h 16"/>
                  <a:gd name="T2" fmla="*/ 2 w 16"/>
                  <a:gd name="T3" fmla="*/ 12 h 16"/>
                  <a:gd name="T4" fmla="*/ 12 w 16"/>
                  <a:gd name="T5" fmla="*/ 14 h 16"/>
                  <a:gd name="T6" fmla="*/ 14 w 16"/>
                  <a:gd name="T7" fmla="*/ 4 h 16"/>
                  <a:gd name="T8" fmla="*/ 4 w 16"/>
                  <a:gd name="T9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6">
                    <a:moveTo>
                      <a:pt x="4" y="2"/>
                    </a:moveTo>
                    <a:cubicBezTo>
                      <a:pt x="1" y="4"/>
                      <a:pt x="0" y="8"/>
                      <a:pt x="2" y="12"/>
                    </a:cubicBezTo>
                    <a:cubicBezTo>
                      <a:pt x="4" y="15"/>
                      <a:pt x="8" y="16"/>
                      <a:pt x="12" y="14"/>
                    </a:cubicBezTo>
                    <a:cubicBezTo>
                      <a:pt x="15" y="12"/>
                      <a:pt x="16" y="8"/>
                      <a:pt x="14" y="4"/>
                    </a:cubicBezTo>
                    <a:cubicBezTo>
                      <a:pt x="12" y="1"/>
                      <a:pt x="8" y="0"/>
                      <a:pt x="4" y="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 sz="900"/>
              </a:p>
            </p:txBody>
          </p:sp>
          <p:sp>
            <p:nvSpPr>
              <p:cNvPr id="33" name="Freeform 150"/>
              <p:cNvSpPr>
                <a:spLocks/>
              </p:cNvSpPr>
              <p:nvPr/>
            </p:nvSpPr>
            <p:spPr bwMode="auto">
              <a:xfrm>
                <a:off x="6473825" y="10564813"/>
                <a:ext cx="49212" cy="52388"/>
              </a:xfrm>
              <a:custGeom>
                <a:avLst/>
                <a:gdLst>
                  <a:gd name="T0" fmla="*/ 12 w 16"/>
                  <a:gd name="T1" fmla="*/ 2 h 17"/>
                  <a:gd name="T2" fmla="*/ 2 w 16"/>
                  <a:gd name="T3" fmla="*/ 5 h 17"/>
                  <a:gd name="T4" fmla="*/ 2 w 16"/>
                  <a:gd name="T5" fmla="*/ 12 h 17"/>
                  <a:gd name="T6" fmla="*/ 4 w 16"/>
                  <a:gd name="T7" fmla="*/ 15 h 17"/>
                  <a:gd name="T8" fmla="*/ 14 w 16"/>
                  <a:gd name="T9" fmla="*/ 12 h 17"/>
                  <a:gd name="T10" fmla="*/ 12 w 16"/>
                  <a:gd name="T1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7">
                    <a:moveTo>
                      <a:pt x="12" y="2"/>
                    </a:moveTo>
                    <a:cubicBezTo>
                      <a:pt x="8" y="0"/>
                      <a:pt x="4" y="2"/>
                      <a:pt x="2" y="5"/>
                    </a:cubicBezTo>
                    <a:cubicBezTo>
                      <a:pt x="0" y="7"/>
                      <a:pt x="1" y="10"/>
                      <a:pt x="2" y="12"/>
                    </a:cubicBezTo>
                    <a:cubicBezTo>
                      <a:pt x="2" y="13"/>
                      <a:pt x="3" y="14"/>
                      <a:pt x="4" y="15"/>
                    </a:cubicBezTo>
                    <a:cubicBezTo>
                      <a:pt x="8" y="17"/>
                      <a:pt x="12" y="16"/>
                      <a:pt x="14" y="12"/>
                    </a:cubicBezTo>
                    <a:cubicBezTo>
                      <a:pt x="16" y="9"/>
                      <a:pt x="15" y="4"/>
                      <a:pt x="12" y="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 sz="900"/>
              </a:p>
            </p:txBody>
          </p:sp>
          <p:sp>
            <p:nvSpPr>
              <p:cNvPr id="34" name="Freeform 151"/>
              <p:cNvSpPr>
                <a:spLocks/>
              </p:cNvSpPr>
              <p:nvPr/>
            </p:nvSpPr>
            <p:spPr bwMode="auto">
              <a:xfrm>
                <a:off x="6145213" y="10483851"/>
                <a:ext cx="42862" cy="44450"/>
              </a:xfrm>
              <a:custGeom>
                <a:avLst/>
                <a:gdLst>
                  <a:gd name="T0" fmla="*/ 0 w 14"/>
                  <a:gd name="T1" fmla="*/ 7 h 14"/>
                  <a:gd name="T2" fmla="*/ 0 w 14"/>
                  <a:gd name="T3" fmla="*/ 10 h 14"/>
                  <a:gd name="T4" fmla="*/ 7 w 14"/>
                  <a:gd name="T5" fmla="*/ 14 h 14"/>
                  <a:gd name="T6" fmla="*/ 14 w 14"/>
                  <a:gd name="T7" fmla="*/ 7 h 14"/>
                  <a:gd name="T8" fmla="*/ 7 w 14"/>
                  <a:gd name="T9" fmla="*/ 0 h 14"/>
                  <a:gd name="T10" fmla="*/ 0 w 14"/>
                  <a:gd name="T11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0" y="7"/>
                    </a:moveTo>
                    <a:cubicBezTo>
                      <a:pt x="0" y="8"/>
                      <a:pt x="0" y="9"/>
                      <a:pt x="0" y="10"/>
                    </a:cubicBezTo>
                    <a:cubicBezTo>
                      <a:pt x="2" y="12"/>
                      <a:pt x="4" y="14"/>
                      <a:pt x="7" y="14"/>
                    </a:cubicBezTo>
                    <a:cubicBezTo>
                      <a:pt x="11" y="14"/>
                      <a:pt x="14" y="11"/>
                      <a:pt x="14" y="7"/>
                    </a:cubicBezTo>
                    <a:cubicBezTo>
                      <a:pt x="14" y="3"/>
                      <a:pt x="11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 sz="900"/>
              </a:p>
            </p:txBody>
          </p:sp>
          <p:sp>
            <p:nvSpPr>
              <p:cNvPr id="35" name="Freeform 152"/>
              <p:cNvSpPr>
                <a:spLocks/>
              </p:cNvSpPr>
              <p:nvPr/>
            </p:nvSpPr>
            <p:spPr bwMode="auto">
              <a:xfrm>
                <a:off x="6165850" y="10567988"/>
                <a:ext cx="49212" cy="52388"/>
              </a:xfrm>
              <a:custGeom>
                <a:avLst/>
                <a:gdLst>
                  <a:gd name="T0" fmla="*/ 4 w 16"/>
                  <a:gd name="T1" fmla="*/ 2 h 17"/>
                  <a:gd name="T2" fmla="*/ 2 w 16"/>
                  <a:gd name="T3" fmla="*/ 12 h 17"/>
                  <a:gd name="T4" fmla="*/ 12 w 16"/>
                  <a:gd name="T5" fmla="*/ 15 h 17"/>
                  <a:gd name="T6" fmla="*/ 14 w 16"/>
                  <a:gd name="T7" fmla="*/ 5 h 17"/>
                  <a:gd name="T8" fmla="*/ 4 w 16"/>
                  <a:gd name="T9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7">
                    <a:moveTo>
                      <a:pt x="4" y="2"/>
                    </a:moveTo>
                    <a:cubicBezTo>
                      <a:pt x="1" y="4"/>
                      <a:pt x="0" y="9"/>
                      <a:pt x="2" y="12"/>
                    </a:cubicBezTo>
                    <a:cubicBezTo>
                      <a:pt x="4" y="16"/>
                      <a:pt x="8" y="17"/>
                      <a:pt x="12" y="15"/>
                    </a:cubicBezTo>
                    <a:cubicBezTo>
                      <a:pt x="15" y="13"/>
                      <a:pt x="16" y="8"/>
                      <a:pt x="14" y="5"/>
                    </a:cubicBezTo>
                    <a:cubicBezTo>
                      <a:pt x="12" y="1"/>
                      <a:pt x="8" y="0"/>
                      <a:pt x="4" y="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 sz="900"/>
              </a:p>
            </p:txBody>
          </p:sp>
          <p:sp>
            <p:nvSpPr>
              <p:cNvPr id="36" name="Freeform 153"/>
              <p:cNvSpPr>
                <a:spLocks/>
              </p:cNvSpPr>
              <p:nvPr/>
            </p:nvSpPr>
            <p:spPr bwMode="auto">
              <a:xfrm>
                <a:off x="6497638" y="10479088"/>
                <a:ext cx="46037" cy="46038"/>
              </a:xfrm>
              <a:custGeom>
                <a:avLst/>
                <a:gdLst>
                  <a:gd name="T0" fmla="*/ 0 w 15"/>
                  <a:gd name="T1" fmla="*/ 8 h 15"/>
                  <a:gd name="T2" fmla="*/ 1 w 15"/>
                  <a:gd name="T3" fmla="*/ 11 h 15"/>
                  <a:gd name="T4" fmla="*/ 8 w 15"/>
                  <a:gd name="T5" fmla="*/ 15 h 15"/>
                  <a:gd name="T6" fmla="*/ 15 w 15"/>
                  <a:gd name="T7" fmla="*/ 8 h 15"/>
                  <a:gd name="T8" fmla="*/ 8 w 15"/>
                  <a:gd name="T9" fmla="*/ 0 h 15"/>
                  <a:gd name="T10" fmla="*/ 0 w 15"/>
                  <a:gd name="T11" fmla="*/ 8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5">
                    <a:moveTo>
                      <a:pt x="0" y="8"/>
                    </a:moveTo>
                    <a:cubicBezTo>
                      <a:pt x="0" y="9"/>
                      <a:pt x="1" y="10"/>
                      <a:pt x="1" y="11"/>
                    </a:cubicBezTo>
                    <a:cubicBezTo>
                      <a:pt x="3" y="13"/>
                      <a:pt x="5" y="15"/>
                      <a:pt x="8" y="15"/>
                    </a:cubicBezTo>
                    <a:cubicBezTo>
                      <a:pt x="12" y="15"/>
                      <a:pt x="15" y="11"/>
                      <a:pt x="15" y="8"/>
                    </a:cubicBezTo>
                    <a:cubicBezTo>
                      <a:pt x="15" y="4"/>
                      <a:pt x="11" y="0"/>
                      <a:pt x="8" y="0"/>
                    </a:cubicBezTo>
                    <a:cubicBezTo>
                      <a:pt x="3" y="0"/>
                      <a:pt x="0" y="4"/>
                      <a:pt x="0" y="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 sz="900"/>
              </a:p>
            </p:txBody>
          </p:sp>
          <p:sp>
            <p:nvSpPr>
              <p:cNvPr id="37" name="Freeform 154"/>
              <p:cNvSpPr>
                <a:spLocks/>
              </p:cNvSpPr>
              <p:nvPr/>
            </p:nvSpPr>
            <p:spPr bwMode="auto">
              <a:xfrm>
                <a:off x="6165850" y="10391776"/>
                <a:ext cx="46037" cy="49213"/>
              </a:xfrm>
              <a:custGeom>
                <a:avLst/>
                <a:gdLst>
                  <a:gd name="T0" fmla="*/ 4 w 15"/>
                  <a:gd name="T1" fmla="*/ 14 h 16"/>
                  <a:gd name="T2" fmla="*/ 13 w 15"/>
                  <a:gd name="T3" fmla="*/ 11 h 16"/>
                  <a:gd name="T4" fmla="*/ 11 w 15"/>
                  <a:gd name="T5" fmla="*/ 1 h 16"/>
                  <a:gd name="T6" fmla="*/ 1 w 15"/>
                  <a:gd name="T7" fmla="*/ 4 h 16"/>
                  <a:gd name="T8" fmla="*/ 1 w 15"/>
                  <a:gd name="T9" fmla="*/ 11 h 16"/>
                  <a:gd name="T10" fmla="*/ 4 w 15"/>
                  <a:gd name="T11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6">
                    <a:moveTo>
                      <a:pt x="4" y="14"/>
                    </a:moveTo>
                    <a:cubicBezTo>
                      <a:pt x="7" y="16"/>
                      <a:pt x="12" y="15"/>
                      <a:pt x="13" y="11"/>
                    </a:cubicBezTo>
                    <a:cubicBezTo>
                      <a:pt x="15" y="8"/>
                      <a:pt x="14" y="3"/>
                      <a:pt x="11" y="1"/>
                    </a:cubicBezTo>
                    <a:cubicBezTo>
                      <a:pt x="7" y="0"/>
                      <a:pt x="3" y="1"/>
                      <a:pt x="1" y="4"/>
                    </a:cubicBezTo>
                    <a:cubicBezTo>
                      <a:pt x="0" y="7"/>
                      <a:pt x="0" y="9"/>
                      <a:pt x="1" y="11"/>
                    </a:cubicBezTo>
                    <a:cubicBezTo>
                      <a:pt x="2" y="12"/>
                      <a:pt x="2" y="13"/>
                      <a:pt x="4" y="1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 sz="900"/>
              </a:p>
            </p:txBody>
          </p:sp>
          <p:sp>
            <p:nvSpPr>
              <p:cNvPr id="38" name="Freeform 155"/>
              <p:cNvSpPr>
                <a:spLocks/>
              </p:cNvSpPr>
              <p:nvPr/>
            </p:nvSpPr>
            <p:spPr bwMode="auto">
              <a:xfrm>
                <a:off x="6227763" y="10325101"/>
                <a:ext cx="49212" cy="52388"/>
              </a:xfrm>
              <a:custGeom>
                <a:avLst/>
                <a:gdLst>
                  <a:gd name="T0" fmla="*/ 12 w 16"/>
                  <a:gd name="T1" fmla="*/ 15 h 17"/>
                  <a:gd name="T2" fmla="*/ 12 w 16"/>
                  <a:gd name="T3" fmla="*/ 14 h 17"/>
                  <a:gd name="T4" fmla="*/ 12 w 16"/>
                  <a:gd name="T5" fmla="*/ 14 h 17"/>
                  <a:gd name="T6" fmla="*/ 12 w 16"/>
                  <a:gd name="T7" fmla="*/ 14 h 17"/>
                  <a:gd name="T8" fmla="*/ 14 w 16"/>
                  <a:gd name="T9" fmla="*/ 5 h 17"/>
                  <a:gd name="T10" fmla="*/ 5 w 16"/>
                  <a:gd name="T11" fmla="*/ 2 h 17"/>
                  <a:gd name="T12" fmla="*/ 5 w 16"/>
                  <a:gd name="T13" fmla="*/ 2 h 17"/>
                  <a:gd name="T14" fmla="*/ 4 w 16"/>
                  <a:gd name="T15" fmla="*/ 2 h 17"/>
                  <a:gd name="T16" fmla="*/ 2 w 16"/>
                  <a:gd name="T17" fmla="*/ 12 h 17"/>
                  <a:gd name="T18" fmla="*/ 12 w 16"/>
                  <a:gd name="T19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17">
                    <a:moveTo>
                      <a:pt x="12" y="15"/>
                    </a:move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5" y="12"/>
                      <a:pt x="16" y="8"/>
                      <a:pt x="14" y="5"/>
                    </a:cubicBezTo>
                    <a:cubicBezTo>
                      <a:pt x="12" y="1"/>
                      <a:pt x="8" y="0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1" y="4"/>
                      <a:pt x="0" y="9"/>
                      <a:pt x="2" y="12"/>
                    </a:cubicBezTo>
                    <a:cubicBezTo>
                      <a:pt x="4" y="15"/>
                      <a:pt x="8" y="17"/>
                      <a:pt x="12" y="1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 sz="900"/>
              </a:p>
            </p:txBody>
          </p:sp>
          <p:sp>
            <p:nvSpPr>
              <p:cNvPr id="39" name="Freeform 156"/>
              <p:cNvSpPr>
                <a:spLocks/>
              </p:cNvSpPr>
              <p:nvPr/>
            </p:nvSpPr>
            <p:spPr bwMode="auto">
              <a:xfrm>
                <a:off x="6234113" y="10631488"/>
                <a:ext cx="46037" cy="52388"/>
              </a:xfrm>
              <a:custGeom>
                <a:avLst/>
                <a:gdLst>
                  <a:gd name="T0" fmla="*/ 11 w 15"/>
                  <a:gd name="T1" fmla="*/ 2 h 17"/>
                  <a:gd name="T2" fmla="*/ 1 w 15"/>
                  <a:gd name="T3" fmla="*/ 5 h 17"/>
                  <a:gd name="T4" fmla="*/ 1 w 15"/>
                  <a:gd name="T5" fmla="*/ 12 h 17"/>
                  <a:gd name="T6" fmla="*/ 4 w 15"/>
                  <a:gd name="T7" fmla="*/ 15 h 17"/>
                  <a:gd name="T8" fmla="*/ 13 w 15"/>
                  <a:gd name="T9" fmla="*/ 12 h 17"/>
                  <a:gd name="T10" fmla="*/ 11 w 15"/>
                  <a:gd name="T1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7">
                    <a:moveTo>
                      <a:pt x="11" y="2"/>
                    </a:moveTo>
                    <a:cubicBezTo>
                      <a:pt x="7" y="0"/>
                      <a:pt x="3" y="2"/>
                      <a:pt x="1" y="5"/>
                    </a:cubicBezTo>
                    <a:cubicBezTo>
                      <a:pt x="0" y="7"/>
                      <a:pt x="0" y="10"/>
                      <a:pt x="1" y="12"/>
                    </a:cubicBezTo>
                    <a:cubicBezTo>
                      <a:pt x="2" y="13"/>
                      <a:pt x="3" y="14"/>
                      <a:pt x="4" y="15"/>
                    </a:cubicBezTo>
                    <a:cubicBezTo>
                      <a:pt x="7" y="17"/>
                      <a:pt x="12" y="16"/>
                      <a:pt x="13" y="12"/>
                    </a:cubicBezTo>
                    <a:cubicBezTo>
                      <a:pt x="15" y="9"/>
                      <a:pt x="14" y="4"/>
                      <a:pt x="11" y="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 sz="900"/>
              </a:p>
            </p:txBody>
          </p:sp>
        </p:grpSp>
        <p:sp>
          <p:nvSpPr>
            <p:cNvPr id="19" name="Freeform 104"/>
            <p:cNvSpPr>
              <a:spLocks noEditPoints="1"/>
            </p:cNvSpPr>
            <p:nvPr/>
          </p:nvSpPr>
          <p:spPr bwMode="auto">
            <a:xfrm>
              <a:off x="8194461" y="2086687"/>
              <a:ext cx="465677" cy="453661"/>
            </a:xfrm>
            <a:custGeom>
              <a:avLst/>
              <a:gdLst/>
              <a:ahLst/>
              <a:cxnLst>
                <a:cxn ang="0">
                  <a:pos x="243" y="45"/>
                </a:cxn>
                <a:cxn ang="0">
                  <a:pos x="243" y="20"/>
                </a:cxn>
                <a:cxn ang="0">
                  <a:pos x="238" y="6"/>
                </a:cxn>
                <a:cxn ang="0">
                  <a:pos x="221" y="0"/>
                </a:cxn>
                <a:cxn ang="0">
                  <a:pos x="214" y="2"/>
                </a:cxn>
                <a:cxn ang="0">
                  <a:pos x="203" y="13"/>
                </a:cxn>
                <a:cxn ang="0">
                  <a:pos x="202" y="45"/>
                </a:cxn>
                <a:cxn ang="0">
                  <a:pos x="109" y="20"/>
                </a:cxn>
                <a:cxn ang="0">
                  <a:pos x="107" y="13"/>
                </a:cxn>
                <a:cxn ang="0">
                  <a:pos x="96" y="2"/>
                </a:cxn>
                <a:cxn ang="0">
                  <a:pos x="87" y="0"/>
                </a:cxn>
                <a:cxn ang="0">
                  <a:pos x="73" y="6"/>
                </a:cxn>
                <a:cxn ang="0">
                  <a:pos x="67" y="20"/>
                </a:cxn>
                <a:cxn ang="0">
                  <a:pos x="17" y="45"/>
                </a:cxn>
                <a:cxn ang="0">
                  <a:pos x="9" y="47"/>
                </a:cxn>
                <a:cxn ang="0">
                  <a:pos x="2" y="54"/>
                </a:cxn>
                <a:cxn ang="0">
                  <a:pos x="0" y="287"/>
                </a:cxn>
                <a:cxn ang="0">
                  <a:pos x="2" y="292"/>
                </a:cxn>
                <a:cxn ang="0">
                  <a:pos x="9" y="301"/>
                </a:cxn>
                <a:cxn ang="0">
                  <a:pos x="294" y="301"/>
                </a:cxn>
                <a:cxn ang="0">
                  <a:pos x="301" y="301"/>
                </a:cxn>
                <a:cxn ang="0">
                  <a:pos x="308" y="292"/>
                </a:cxn>
                <a:cxn ang="0">
                  <a:pos x="310" y="62"/>
                </a:cxn>
                <a:cxn ang="0">
                  <a:pos x="308" y="54"/>
                </a:cxn>
                <a:cxn ang="0">
                  <a:pos x="301" y="47"/>
                </a:cxn>
                <a:cxn ang="0">
                  <a:pos x="294" y="45"/>
                </a:cxn>
                <a:cxn ang="0">
                  <a:pos x="145" y="156"/>
                </a:cxn>
                <a:cxn ang="0">
                  <a:pos x="96" y="114"/>
                </a:cxn>
                <a:cxn ang="0">
                  <a:pos x="165" y="114"/>
                </a:cxn>
                <a:cxn ang="0">
                  <a:pos x="214" y="156"/>
                </a:cxn>
                <a:cxn ang="0">
                  <a:pos x="165" y="114"/>
                </a:cxn>
                <a:cxn ang="0">
                  <a:pos x="75" y="156"/>
                </a:cxn>
                <a:cxn ang="0">
                  <a:pos x="31" y="114"/>
                </a:cxn>
                <a:cxn ang="0">
                  <a:pos x="75" y="178"/>
                </a:cxn>
                <a:cxn ang="0">
                  <a:pos x="31" y="209"/>
                </a:cxn>
                <a:cxn ang="0">
                  <a:pos x="75" y="178"/>
                </a:cxn>
                <a:cxn ang="0">
                  <a:pos x="145" y="178"/>
                </a:cxn>
                <a:cxn ang="0">
                  <a:pos x="96" y="209"/>
                </a:cxn>
                <a:cxn ang="0">
                  <a:pos x="145" y="229"/>
                </a:cxn>
                <a:cxn ang="0">
                  <a:pos x="96" y="270"/>
                </a:cxn>
                <a:cxn ang="0">
                  <a:pos x="145" y="229"/>
                </a:cxn>
                <a:cxn ang="0">
                  <a:pos x="214" y="229"/>
                </a:cxn>
                <a:cxn ang="0">
                  <a:pos x="165" y="270"/>
                </a:cxn>
                <a:cxn ang="0">
                  <a:pos x="165" y="209"/>
                </a:cxn>
                <a:cxn ang="0">
                  <a:pos x="214" y="178"/>
                </a:cxn>
                <a:cxn ang="0">
                  <a:pos x="165" y="209"/>
                </a:cxn>
                <a:cxn ang="0">
                  <a:pos x="279" y="178"/>
                </a:cxn>
                <a:cxn ang="0">
                  <a:pos x="236" y="209"/>
                </a:cxn>
                <a:cxn ang="0">
                  <a:pos x="236" y="156"/>
                </a:cxn>
                <a:cxn ang="0">
                  <a:pos x="279" y="114"/>
                </a:cxn>
                <a:cxn ang="0">
                  <a:pos x="236" y="156"/>
                </a:cxn>
                <a:cxn ang="0">
                  <a:pos x="75" y="229"/>
                </a:cxn>
                <a:cxn ang="0">
                  <a:pos x="31" y="270"/>
                </a:cxn>
                <a:cxn ang="0">
                  <a:pos x="236" y="270"/>
                </a:cxn>
                <a:cxn ang="0">
                  <a:pos x="279" y="229"/>
                </a:cxn>
                <a:cxn ang="0">
                  <a:pos x="236" y="270"/>
                </a:cxn>
              </a:cxnLst>
              <a:rect l="0" t="0" r="r" b="b"/>
              <a:pathLst>
                <a:path w="310" h="301">
                  <a:moveTo>
                    <a:pt x="294" y="45"/>
                  </a:moveTo>
                  <a:lnTo>
                    <a:pt x="243" y="45"/>
                  </a:lnTo>
                  <a:lnTo>
                    <a:pt x="243" y="20"/>
                  </a:lnTo>
                  <a:lnTo>
                    <a:pt x="243" y="20"/>
                  </a:lnTo>
                  <a:lnTo>
                    <a:pt x="241" y="13"/>
                  </a:lnTo>
                  <a:lnTo>
                    <a:pt x="238" y="6"/>
                  </a:lnTo>
                  <a:lnTo>
                    <a:pt x="231" y="2"/>
                  </a:lnTo>
                  <a:lnTo>
                    <a:pt x="221" y="0"/>
                  </a:lnTo>
                  <a:lnTo>
                    <a:pt x="221" y="0"/>
                  </a:lnTo>
                  <a:lnTo>
                    <a:pt x="214" y="2"/>
                  </a:lnTo>
                  <a:lnTo>
                    <a:pt x="207" y="6"/>
                  </a:lnTo>
                  <a:lnTo>
                    <a:pt x="203" y="13"/>
                  </a:lnTo>
                  <a:lnTo>
                    <a:pt x="202" y="20"/>
                  </a:lnTo>
                  <a:lnTo>
                    <a:pt x="202" y="45"/>
                  </a:lnTo>
                  <a:lnTo>
                    <a:pt x="109" y="45"/>
                  </a:lnTo>
                  <a:lnTo>
                    <a:pt x="109" y="20"/>
                  </a:lnTo>
                  <a:lnTo>
                    <a:pt x="109" y="20"/>
                  </a:lnTo>
                  <a:lnTo>
                    <a:pt x="107" y="13"/>
                  </a:lnTo>
                  <a:lnTo>
                    <a:pt x="102" y="6"/>
                  </a:lnTo>
                  <a:lnTo>
                    <a:pt x="96" y="2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0" y="2"/>
                  </a:lnTo>
                  <a:lnTo>
                    <a:pt x="73" y="6"/>
                  </a:lnTo>
                  <a:lnTo>
                    <a:pt x="69" y="13"/>
                  </a:lnTo>
                  <a:lnTo>
                    <a:pt x="67" y="20"/>
                  </a:lnTo>
                  <a:lnTo>
                    <a:pt x="67" y="45"/>
                  </a:lnTo>
                  <a:lnTo>
                    <a:pt x="17" y="45"/>
                  </a:lnTo>
                  <a:lnTo>
                    <a:pt x="17" y="45"/>
                  </a:lnTo>
                  <a:lnTo>
                    <a:pt x="9" y="47"/>
                  </a:lnTo>
                  <a:lnTo>
                    <a:pt x="4" y="51"/>
                  </a:lnTo>
                  <a:lnTo>
                    <a:pt x="2" y="54"/>
                  </a:lnTo>
                  <a:lnTo>
                    <a:pt x="0" y="62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2" y="292"/>
                  </a:lnTo>
                  <a:lnTo>
                    <a:pt x="4" y="297"/>
                  </a:lnTo>
                  <a:lnTo>
                    <a:pt x="9" y="301"/>
                  </a:lnTo>
                  <a:lnTo>
                    <a:pt x="17" y="301"/>
                  </a:lnTo>
                  <a:lnTo>
                    <a:pt x="294" y="301"/>
                  </a:lnTo>
                  <a:lnTo>
                    <a:pt x="294" y="301"/>
                  </a:lnTo>
                  <a:lnTo>
                    <a:pt x="301" y="301"/>
                  </a:lnTo>
                  <a:lnTo>
                    <a:pt x="305" y="297"/>
                  </a:lnTo>
                  <a:lnTo>
                    <a:pt x="308" y="292"/>
                  </a:lnTo>
                  <a:lnTo>
                    <a:pt x="310" y="287"/>
                  </a:lnTo>
                  <a:lnTo>
                    <a:pt x="310" y="62"/>
                  </a:lnTo>
                  <a:lnTo>
                    <a:pt x="310" y="62"/>
                  </a:lnTo>
                  <a:lnTo>
                    <a:pt x="308" y="54"/>
                  </a:lnTo>
                  <a:lnTo>
                    <a:pt x="305" y="51"/>
                  </a:lnTo>
                  <a:lnTo>
                    <a:pt x="301" y="47"/>
                  </a:lnTo>
                  <a:lnTo>
                    <a:pt x="294" y="45"/>
                  </a:lnTo>
                  <a:lnTo>
                    <a:pt x="294" y="45"/>
                  </a:lnTo>
                  <a:close/>
                  <a:moveTo>
                    <a:pt x="145" y="114"/>
                  </a:moveTo>
                  <a:lnTo>
                    <a:pt x="145" y="156"/>
                  </a:lnTo>
                  <a:lnTo>
                    <a:pt x="96" y="156"/>
                  </a:lnTo>
                  <a:lnTo>
                    <a:pt x="96" y="114"/>
                  </a:lnTo>
                  <a:lnTo>
                    <a:pt x="145" y="114"/>
                  </a:lnTo>
                  <a:close/>
                  <a:moveTo>
                    <a:pt x="165" y="114"/>
                  </a:moveTo>
                  <a:lnTo>
                    <a:pt x="214" y="114"/>
                  </a:lnTo>
                  <a:lnTo>
                    <a:pt x="214" y="156"/>
                  </a:lnTo>
                  <a:lnTo>
                    <a:pt x="165" y="156"/>
                  </a:lnTo>
                  <a:lnTo>
                    <a:pt x="165" y="114"/>
                  </a:lnTo>
                  <a:close/>
                  <a:moveTo>
                    <a:pt x="75" y="114"/>
                  </a:moveTo>
                  <a:lnTo>
                    <a:pt x="75" y="156"/>
                  </a:lnTo>
                  <a:lnTo>
                    <a:pt x="31" y="156"/>
                  </a:lnTo>
                  <a:lnTo>
                    <a:pt x="31" y="114"/>
                  </a:lnTo>
                  <a:lnTo>
                    <a:pt x="75" y="114"/>
                  </a:lnTo>
                  <a:close/>
                  <a:moveTo>
                    <a:pt x="75" y="178"/>
                  </a:moveTo>
                  <a:lnTo>
                    <a:pt x="75" y="209"/>
                  </a:lnTo>
                  <a:lnTo>
                    <a:pt x="31" y="209"/>
                  </a:lnTo>
                  <a:lnTo>
                    <a:pt x="31" y="178"/>
                  </a:lnTo>
                  <a:lnTo>
                    <a:pt x="75" y="178"/>
                  </a:lnTo>
                  <a:close/>
                  <a:moveTo>
                    <a:pt x="96" y="178"/>
                  </a:moveTo>
                  <a:lnTo>
                    <a:pt x="145" y="178"/>
                  </a:lnTo>
                  <a:lnTo>
                    <a:pt x="145" y="209"/>
                  </a:lnTo>
                  <a:lnTo>
                    <a:pt x="96" y="209"/>
                  </a:lnTo>
                  <a:lnTo>
                    <a:pt x="96" y="178"/>
                  </a:lnTo>
                  <a:close/>
                  <a:moveTo>
                    <a:pt x="145" y="229"/>
                  </a:moveTo>
                  <a:lnTo>
                    <a:pt x="145" y="270"/>
                  </a:lnTo>
                  <a:lnTo>
                    <a:pt x="96" y="270"/>
                  </a:lnTo>
                  <a:lnTo>
                    <a:pt x="96" y="229"/>
                  </a:lnTo>
                  <a:lnTo>
                    <a:pt x="145" y="229"/>
                  </a:lnTo>
                  <a:close/>
                  <a:moveTo>
                    <a:pt x="165" y="229"/>
                  </a:moveTo>
                  <a:lnTo>
                    <a:pt x="214" y="229"/>
                  </a:lnTo>
                  <a:lnTo>
                    <a:pt x="214" y="270"/>
                  </a:lnTo>
                  <a:lnTo>
                    <a:pt x="165" y="270"/>
                  </a:lnTo>
                  <a:lnTo>
                    <a:pt x="165" y="229"/>
                  </a:lnTo>
                  <a:close/>
                  <a:moveTo>
                    <a:pt x="165" y="209"/>
                  </a:moveTo>
                  <a:lnTo>
                    <a:pt x="165" y="178"/>
                  </a:lnTo>
                  <a:lnTo>
                    <a:pt x="214" y="178"/>
                  </a:lnTo>
                  <a:lnTo>
                    <a:pt x="214" y="209"/>
                  </a:lnTo>
                  <a:lnTo>
                    <a:pt x="165" y="209"/>
                  </a:lnTo>
                  <a:close/>
                  <a:moveTo>
                    <a:pt x="236" y="178"/>
                  </a:moveTo>
                  <a:lnTo>
                    <a:pt x="279" y="178"/>
                  </a:lnTo>
                  <a:lnTo>
                    <a:pt x="279" y="209"/>
                  </a:lnTo>
                  <a:lnTo>
                    <a:pt x="236" y="209"/>
                  </a:lnTo>
                  <a:lnTo>
                    <a:pt x="236" y="178"/>
                  </a:lnTo>
                  <a:close/>
                  <a:moveTo>
                    <a:pt x="236" y="156"/>
                  </a:moveTo>
                  <a:lnTo>
                    <a:pt x="236" y="114"/>
                  </a:lnTo>
                  <a:lnTo>
                    <a:pt x="279" y="114"/>
                  </a:lnTo>
                  <a:lnTo>
                    <a:pt x="279" y="156"/>
                  </a:lnTo>
                  <a:lnTo>
                    <a:pt x="236" y="156"/>
                  </a:lnTo>
                  <a:close/>
                  <a:moveTo>
                    <a:pt x="31" y="229"/>
                  </a:moveTo>
                  <a:lnTo>
                    <a:pt x="75" y="229"/>
                  </a:lnTo>
                  <a:lnTo>
                    <a:pt x="75" y="270"/>
                  </a:lnTo>
                  <a:lnTo>
                    <a:pt x="31" y="270"/>
                  </a:lnTo>
                  <a:lnTo>
                    <a:pt x="31" y="229"/>
                  </a:lnTo>
                  <a:close/>
                  <a:moveTo>
                    <a:pt x="236" y="270"/>
                  </a:moveTo>
                  <a:lnTo>
                    <a:pt x="236" y="229"/>
                  </a:lnTo>
                  <a:lnTo>
                    <a:pt x="279" y="229"/>
                  </a:lnTo>
                  <a:lnTo>
                    <a:pt x="279" y="270"/>
                  </a:lnTo>
                  <a:lnTo>
                    <a:pt x="236" y="27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023950" y="1729851"/>
              <a:ext cx="24117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ü"/>
              </a:pPr>
              <a:endParaRPr lang="en-US" sz="1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62152" y="1334987"/>
              <a:ext cx="21532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ru-RU" sz="2000" b="1" dirty="0">
                  <a:latin typeface="Arial" pitchFamily="34" charset="0"/>
                  <a:cs typeface="Arial" pitchFamily="34" charset="0"/>
                </a:rPr>
                <a:t>ПЛАНИРУЕМ</a:t>
              </a:r>
              <a:endParaRPr lang="en-US" sz="2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2153" y="1734144"/>
              <a:ext cx="263284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ru-RU" sz="1100" b="1" dirty="0">
                  <a:latin typeface="Arial" pitchFamily="34" charset="0"/>
                  <a:cs typeface="Arial" pitchFamily="34" charset="0"/>
                </a:rPr>
                <a:t>АНКЕТА КАНДИДАТА </a:t>
              </a:r>
            </a:p>
            <a:p>
              <a:pPr marL="171450" indent="-171450"/>
              <a:r>
                <a:rPr lang="ru-RU" sz="1100" b="1" dirty="0">
                  <a:latin typeface="Arial" pitchFamily="34" charset="0"/>
                  <a:cs typeface="Arial" pitchFamily="34" charset="0"/>
                </a:rPr>
                <a:t>     НА ВАКАНТНУЮ ДОЛЖНОСТЬ</a:t>
              </a: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9537692" y="1332257"/>
              <a:ext cx="1540422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УЛУЧШАЕМ</a:t>
              </a:r>
            </a:p>
            <a:p>
              <a:pPr marL="171450" indent="-171450">
                <a:spcAft>
                  <a:spcPts val="1200"/>
                </a:spcAft>
                <a:buFont typeface="Wingdings" panose="05000000000000000000" pitchFamily="2" charset="2"/>
                <a:buChar char="ü"/>
              </a:pPr>
              <a:r>
                <a:rPr lang="ru-RU" sz="1200" b="1" dirty="0">
                  <a:latin typeface="Arial" pitchFamily="34" charset="0"/>
                  <a:cs typeface="Arial" pitchFamily="34" charset="0"/>
                </a:rPr>
                <a:t>ОБУЧЕНИЕ</a:t>
              </a:r>
              <a:endParaRPr 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0" name="Freeform 20"/>
          <p:cNvSpPr>
            <a:spLocks noEditPoints="1"/>
          </p:cNvSpPr>
          <p:nvPr/>
        </p:nvSpPr>
        <p:spPr bwMode="auto">
          <a:xfrm flipV="1">
            <a:off x="5494466" y="5943125"/>
            <a:ext cx="542224" cy="398830"/>
          </a:xfrm>
          <a:custGeom>
            <a:avLst/>
            <a:gdLst>
              <a:gd name="T0" fmla="*/ 391956 w 245"/>
              <a:gd name="T1" fmla="*/ 63423 h 246"/>
              <a:gd name="T2" fmla="*/ 349671 w 245"/>
              <a:gd name="T3" fmla="*/ 104078 h 246"/>
              <a:gd name="T4" fmla="*/ 296000 w 245"/>
              <a:gd name="T5" fmla="*/ 48787 h 246"/>
              <a:gd name="T6" fmla="*/ 336660 w 245"/>
              <a:gd name="T7" fmla="*/ 8131 h 246"/>
              <a:gd name="T8" fmla="*/ 364308 w 245"/>
              <a:gd name="T9" fmla="*/ 8131 h 246"/>
              <a:gd name="T10" fmla="*/ 391956 w 245"/>
              <a:gd name="T11" fmla="*/ 35777 h 246"/>
              <a:gd name="T12" fmla="*/ 391956 w 245"/>
              <a:gd name="T13" fmla="*/ 63423 h 246"/>
              <a:gd name="T14" fmla="*/ 102462 w 245"/>
              <a:gd name="T15" fmla="*/ 240680 h 246"/>
              <a:gd name="T16" fmla="*/ 157758 w 245"/>
              <a:gd name="T17" fmla="*/ 295972 h 246"/>
              <a:gd name="T18" fmla="*/ 84572 w 245"/>
              <a:gd name="T19" fmla="*/ 313860 h 246"/>
              <a:gd name="T20" fmla="*/ 102462 w 245"/>
              <a:gd name="T21" fmla="*/ 240680 h 246"/>
              <a:gd name="T22" fmla="*/ 336660 w 245"/>
              <a:gd name="T23" fmla="*/ 118714 h 246"/>
              <a:gd name="T24" fmla="*/ 172396 w 245"/>
              <a:gd name="T25" fmla="*/ 282962 h 246"/>
              <a:gd name="T26" fmla="*/ 117099 w 245"/>
              <a:gd name="T27" fmla="*/ 227671 h 246"/>
              <a:gd name="T28" fmla="*/ 281363 w 245"/>
              <a:gd name="T29" fmla="*/ 63423 h 246"/>
              <a:gd name="T30" fmla="*/ 336660 w 245"/>
              <a:gd name="T31" fmla="*/ 118714 h 246"/>
              <a:gd name="T32" fmla="*/ 39033 w 245"/>
              <a:gd name="T33" fmla="*/ 61796 h 246"/>
              <a:gd name="T34" fmla="*/ 39033 w 245"/>
              <a:gd name="T35" fmla="*/ 361021 h 246"/>
              <a:gd name="T36" fmla="*/ 338286 w 245"/>
              <a:gd name="T37" fmla="*/ 361021 h 246"/>
              <a:gd name="T38" fmla="*/ 338286 w 245"/>
              <a:gd name="T39" fmla="*/ 144734 h 246"/>
              <a:gd name="T40" fmla="*/ 377319 w 245"/>
              <a:gd name="T41" fmla="*/ 105704 h 246"/>
              <a:gd name="T42" fmla="*/ 377319 w 245"/>
              <a:gd name="T43" fmla="*/ 380535 h 246"/>
              <a:gd name="T44" fmla="*/ 357803 w 245"/>
              <a:gd name="T45" fmla="*/ 400050 h 246"/>
              <a:gd name="T46" fmla="*/ 19517 w 245"/>
              <a:gd name="T47" fmla="*/ 400050 h 246"/>
              <a:gd name="T48" fmla="*/ 0 w 245"/>
              <a:gd name="T49" fmla="*/ 380535 h 246"/>
              <a:gd name="T50" fmla="*/ 0 w 245"/>
              <a:gd name="T51" fmla="*/ 42282 h 246"/>
              <a:gd name="T52" fmla="*/ 19517 w 245"/>
              <a:gd name="T53" fmla="*/ 22767 h 246"/>
              <a:gd name="T54" fmla="*/ 294374 w 245"/>
              <a:gd name="T55" fmla="*/ 22767 h 246"/>
              <a:gd name="T56" fmla="*/ 255341 w 245"/>
              <a:gd name="T57" fmla="*/ 61796 h 246"/>
              <a:gd name="T58" fmla="*/ 39033 w 245"/>
              <a:gd name="T59" fmla="*/ 61796 h 24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45" h="246">
                <a:moveTo>
                  <a:pt x="241" y="39"/>
                </a:moveTo>
                <a:cubicBezTo>
                  <a:pt x="215" y="64"/>
                  <a:pt x="215" y="64"/>
                  <a:pt x="215" y="64"/>
                </a:cubicBezTo>
                <a:cubicBezTo>
                  <a:pt x="182" y="30"/>
                  <a:pt x="182" y="30"/>
                  <a:pt x="182" y="30"/>
                </a:cubicBezTo>
                <a:cubicBezTo>
                  <a:pt x="207" y="5"/>
                  <a:pt x="207" y="5"/>
                  <a:pt x="207" y="5"/>
                </a:cubicBezTo>
                <a:cubicBezTo>
                  <a:pt x="212" y="0"/>
                  <a:pt x="219" y="0"/>
                  <a:pt x="224" y="5"/>
                </a:cubicBezTo>
                <a:cubicBezTo>
                  <a:pt x="241" y="22"/>
                  <a:pt x="241" y="22"/>
                  <a:pt x="241" y="22"/>
                </a:cubicBezTo>
                <a:cubicBezTo>
                  <a:pt x="245" y="27"/>
                  <a:pt x="245" y="34"/>
                  <a:pt x="241" y="39"/>
                </a:cubicBezTo>
                <a:moveTo>
                  <a:pt x="63" y="148"/>
                </a:moveTo>
                <a:cubicBezTo>
                  <a:pt x="97" y="182"/>
                  <a:pt x="97" y="182"/>
                  <a:pt x="97" y="182"/>
                </a:cubicBezTo>
                <a:cubicBezTo>
                  <a:pt x="52" y="193"/>
                  <a:pt x="52" y="193"/>
                  <a:pt x="52" y="193"/>
                </a:cubicBezTo>
                <a:lnTo>
                  <a:pt x="63" y="148"/>
                </a:lnTo>
                <a:close/>
                <a:moveTo>
                  <a:pt x="207" y="73"/>
                </a:moveTo>
                <a:cubicBezTo>
                  <a:pt x="106" y="174"/>
                  <a:pt x="106" y="174"/>
                  <a:pt x="106" y="174"/>
                </a:cubicBezTo>
                <a:cubicBezTo>
                  <a:pt x="72" y="140"/>
                  <a:pt x="72" y="140"/>
                  <a:pt x="72" y="140"/>
                </a:cubicBezTo>
                <a:cubicBezTo>
                  <a:pt x="173" y="39"/>
                  <a:pt x="173" y="39"/>
                  <a:pt x="173" y="39"/>
                </a:cubicBezTo>
                <a:lnTo>
                  <a:pt x="207" y="73"/>
                </a:lnTo>
                <a:close/>
                <a:moveTo>
                  <a:pt x="24" y="38"/>
                </a:moveTo>
                <a:cubicBezTo>
                  <a:pt x="24" y="222"/>
                  <a:pt x="24" y="222"/>
                  <a:pt x="24" y="222"/>
                </a:cubicBezTo>
                <a:cubicBezTo>
                  <a:pt x="208" y="222"/>
                  <a:pt x="208" y="222"/>
                  <a:pt x="208" y="222"/>
                </a:cubicBezTo>
                <a:cubicBezTo>
                  <a:pt x="208" y="89"/>
                  <a:pt x="208" y="89"/>
                  <a:pt x="208" y="89"/>
                </a:cubicBezTo>
                <a:cubicBezTo>
                  <a:pt x="232" y="65"/>
                  <a:pt x="232" y="65"/>
                  <a:pt x="232" y="65"/>
                </a:cubicBezTo>
                <a:cubicBezTo>
                  <a:pt x="232" y="234"/>
                  <a:pt x="232" y="234"/>
                  <a:pt x="232" y="234"/>
                </a:cubicBezTo>
                <a:cubicBezTo>
                  <a:pt x="232" y="241"/>
                  <a:pt x="227" y="246"/>
                  <a:pt x="220" y="246"/>
                </a:cubicBezTo>
                <a:cubicBezTo>
                  <a:pt x="12" y="246"/>
                  <a:pt x="12" y="246"/>
                  <a:pt x="12" y="246"/>
                </a:cubicBezTo>
                <a:cubicBezTo>
                  <a:pt x="5" y="246"/>
                  <a:pt x="0" y="241"/>
                  <a:pt x="0" y="234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19"/>
                  <a:pt x="5" y="14"/>
                  <a:pt x="12" y="14"/>
                </a:cubicBezTo>
                <a:cubicBezTo>
                  <a:pt x="181" y="14"/>
                  <a:pt x="181" y="14"/>
                  <a:pt x="181" y="14"/>
                </a:cubicBezTo>
                <a:cubicBezTo>
                  <a:pt x="157" y="38"/>
                  <a:pt x="157" y="38"/>
                  <a:pt x="157" y="38"/>
                </a:cubicBezTo>
                <a:lnTo>
                  <a:pt x="24" y="3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2" name="Пятиугольник 41"/>
          <p:cNvSpPr/>
          <p:nvPr/>
        </p:nvSpPr>
        <p:spPr>
          <a:xfrm rot="5400000">
            <a:off x="4103972" y="-2481960"/>
            <a:ext cx="3426242" cy="10872186"/>
          </a:xfrm>
          <a:prstGeom prst="homePlat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42" descr="C:\Users\RINCHI~1\AppData\Local\Temp\IMG-3436e8392da57c106b71b012cf13a120-V-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0"/>
          <a:stretch/>
        </p:blipFill>
        <p:spPr bwMode="auto">
          <a:xfrm>
            <a:off x="8125765" y="1249068"/>
            <a:ext cx="3111736" cy="2656182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компетенций при приеме на работу</a:t>
            </a:r>
          </a:p>
        </p:txBody>
      </p:sp>
      <p:pic>
        <p:nvPicPr>
          <p:cNvPr id="4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32335" t="7368" r="31901" b="8103"/>
          <a:stretch/>
        </p:blipFill>
        <p:spPr>
          <a:xfrm>
            <a:off x="381001" y="1241011"/>
            <a:ext cx="2336320" cy="2697099"/>
          </a:xfrm>
          <a:prstGeom prst="rect">
            <a:avLst/>
          </a:prstGeom>
        </p:spPr>
      </p:pic>
      <p:graphicFrame>
        <p:nvGraphicFramePr>
          <p:cNvPr id="45" name="Диаграмма 4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4993635"/>
              </p:ext>
            </p:extLst>
          </p:nvPr>
        </p:nvGraphicFramePr>
        <p:xfrm>
          <a:off x="3208466" y="1246298"/>
          <a:ext cx="4572000" cy="2764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409466" y="4633877"/>
            <a:ext cx="11304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Контроль знаний по вопросам эпидемиологической безопасности, владение практическими навыками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27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7992" y="0"/>
            <a:ext cx="6904008" cy="992221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кадрового потенциала. 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876300" y="1079999"/>
            <a:ext cx="6867525" cy="5530351"/>
          </a:xfrm>
          <a:prstGeom prst="homePlat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1079999"/>
            <a:ext cx="4124326" cy="553035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947525" y="1079999"/>
            <a:ext cx="3863475" cy="54636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Обучение онлайн на внутреннем портале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edu.rkbsemashko.ru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портале зарегистрировано – 50 программ по различным </a:t>
            </a:r>
          </a:p>
          <a:p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Направлениям.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Проведение ежемесячных сестринских конференций.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Amiri" panose="00000500000000000000" pitchFamily="2" charset="-78"/>
                <a:cs typeface="Arial" panose="020B0604020202020204" pitchFamily="34" charset="0"/>
              </a:rPr>
              <a:t>Школа профессионального роста для молодых специалистов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Amiri" panose="00000500000000000000" pitchFamily="2" charset="-78"/>
                <a:cs typeface="Arial" panose="020B0604020202020204" pitchFamily="34" charset="0"/>
              </a:rPr>
              <a:t>Обучение сердечно-легочной реанимации;  гигиенической обработке рук; нормам и правилам охраны труда и  электробезопасности; 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Amiri" panose="00000500000000000000" pitchFamily="2" charset="-78"/>
                <a:cs typeface="Arial" panose="020B0604020202020204" pitchFamily="34" charset="0"/>
              </a:rPr>
              <a:t>Практики сестринского ухода; 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Amiri" panose="00000500000000000000" pitchFamily="2" charset="-78"/>
                <a:cs typeface="Arial" panose="020B0604020202020204" pitchFamily="34" charset="0"/>
              </a:rPr>
              <a:t>Управленческие тренинги</a:t>
            </a:r>
          </a:p>
        </p:txBody>
      </p:sp>
    </p:spTree>
    <p:extLst>
      <p:ext uri="{BB962C8B-B14F-4D97-AF65-F5344CB8AC3E}">
        <p14:creationId xmlns:p14="http://schemas.microsoft.com/office/powerpoint/2010/main" val="307298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кадрового потенциала. Обучение</a:t>
            </a:r>
          </a:p>
        </p:txBody>
      </p:sp>
      <p:sp>
        <p:nvSpPr>
          <p:cNvPr id="6" name="Пятиугольник 5"/>
          <p:cNvSpPr/>
          <p:nvPr/>
        </p:nvSpPr>
        <p:spPr>
          <a:xfrm rot="5400000">
            <a:off x="3818224" y="-2196212"/>
            <a:ext cx="3997738" cy="10872186"/>
          </a:xfrm>
          <a:prstGeom prst="homePlat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44980"/>
            <a:ext cx="4406660" cy="33049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3" b="26096"/>
          <a:stretch/>
        </p:blipFill>
        <p:spPr>
          <a:xfrm>
            <a:off x="5379988" y="1241012"/>
            <a:ext cx="5873198" cy="32209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54857" y="5248277"/>
            <a:ext cx="10832619" cy="14477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Тренинг «Развитие управленческих компетенций» Лектор – Князева Наталья Владимировна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Семинар по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преаналитике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«Влияние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преаналитического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Этапа  на качество лабораторных исследований. Основные правила  взятия венозной крови» Лектор  -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Рзакулеева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Людмила Евгеньевна, член СПб РОО МФ «Призвание»</a:t>
            </a:r>
          </a:p>
          <a:p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95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кадрового потенциала. </a:t>
            </a:r>
            <a:b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знаний</a:t>
            </a:r>
          </a:p>
        </p:txBody>
      </p:sp>
      <p:sp>
        <p:nvSpPr>
          <p:cNvPr id="4" name="Пятиугольник 3"/>
          <p:cNvSpPr/>
          <p:nvPr/>
        </p:nvSpPr>
        <p:spPr>
          <a:xfrm>
            <a:off x="876300" y="1079999"/>
            <a:ext cx="7071225" cy="5530351"/>
          </a:xfrm>
          <a:prstGeom prst="homePlat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1079999"/>
            <a:ext cx="3978987" cy="2499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99" y="3512571"/>
            <a:ext cx="3876675" cy="309777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947525" y="1079999"/>
            <a:ext cx="3863475" cy="54636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ежегодного обучения по СЛР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 на оказание СЛР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внутреннего  аудита по гигиене рук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Ежегодные устные зачеты</a:t>
            </a:r>
          </a:p>
          <a:p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9" t="-135" r="4994" b="89981"/>
          <a:stretch/>
        </p:blipFill>
        <p:spPr>
          <a:xfrm>
            <a:off x="4855287" y="2329622"/>
            <a:ext cx="2504192" cy="26540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2864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кадрового потенциала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1684717"/>
              </p:ext>
            </p:extLst>
          </p:nvPr>
        </p:nvGraphicFramePr>
        <p:xfrm>
          <a:off x="474451" y="992221"/>
          <a:ext cx="5322499" cy="2578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5847212"/>
              </p:ext>
            </p:extLst>
          </p:nvPr>
        </p:nvGraphicFramePr>
        <p:xfrm>
          <a:off x="-214540" y="3570433"/>
          <a:ext cx="6577540" cy="2931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7517776"/>
              </p:ext>
            </p:extLst>
          </p:nvPr>
        </p:nvGraphicFramePr>
        <p:xfrm>
          <a:off x="6623561" y="1069675"/>
          <a:ext cx="5590233" cy="2259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9483" y="3328893"/>
            <a:ext cx="5839394" cy="341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15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3759" y="5827924"/>
            <a:ext cx="11561435" cy="99222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«Кадровый вопрос в здравоохранении — приоритетная тема»</a:t>
            </a:r>
          </a:p>
        </p:txBody>
      </p:sp>
      <p:sp>
        <p:nvSpPr>
          <p:cNvPr id="2" name="Скругленная прямоугольная выноска 1"/>
          <p:cNvSpPr/>
          <p:nvPr/>
        </p:nvSpPr>
        <p:spPr>
          <a:xfrm>
            <a:off x="130233" y="1438275"/>
            <a:ext cx="5889812" cy="4505325"/>
          </a:xfrm>
          <a:prstGeom prst="wedgeRoundRectCallout">
            <a:avLst>
              <a:gd name="adj1" fmla="val 93931"/>
              <a:gd name="adj2" fmla="val 31952"/>
              <a:gd name="adj3" fmla="val 16667"/>
            </a:avLst>
          </a:prstGeom>
          <a:solidFill>
            <a:schemeClr val="bg1"/>
          </a:solidFill>
          <a:ln>
            <a:solidFill>
              <a:schemeClr val="accent6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233" y="1438275"/>
            <a:ext cx="5728961" cy="3813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30233" y="2155644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«Наставничество — это баланс,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который позволяет и развиваться, и поддерживать здравоохранение. Важно, чтобы в него были вовлечены вузы. Человек не должен быть морально и духовно брошенным. Наставничество — это духовная среда, которая позволяет находить его внутри себя, извне, дает медицине возможность развиваться завтра».</a:t>
            </a:r>
          </a:p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88036" y="5353396"/>
            <a:ext cx="2078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М.А. Мурашко</a:t>
            </a:r>
          </a:p>
        </p:txBody>
      </p:sp>
    </p:spTree>
    <p:extLst>
      <p:ext uri="{BB962C8B-B14F-4D97-AF65-F5344CB8AC3E}">
        <p14:creationId xmlns:p14="http://schemas.microsoft.com/office/powerpoint/2010/main" val="24844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ятиугольник 9"/>
          <p:cNvSpPr/>
          <p:nvPr/>
        </p:nvSpPr>
        <p:spPr>
          <a:xfrm rot="5400000">
            <a:off x="3806901" y="-2319576"/>
            <a:ext cx="4082204" cy="10881360"/>
          </a:xfrm>
          <a:prstGeom prst="homePlat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 по наставничеству- </a:t>
            </a:r>
            <a:b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проводится 1 раз в квартал</a:t>
            </a:r>
          </a:p>
        </p:txBody>
      </p:sp>
      <p:pic>
        <p:nvPicPr>
          <p:cNvPr id="6" name="Объект 5"/>
          <p:cNvPicPr>
            <a:picLocks noGrp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407323" y="1143345"/>
            <a:ext cx="2198194" cy="26590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592" y="1088931"/>
            <a:ext cx="2265590" cy="27710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" t="3515" b="17454"/>
          <a:stretch/>
        </p:blipFill>
        <p:spPr>
          <a:xfrm>
            <a:off x="2968790" y="1100780"/>
            <a:ext cx="2576529" cy="2701637"/>
          </a:xfrm>
          <a:prstGeom prst="rect">
            <a:avLst/>
          </a:prstGeom>
        </p:spPr>
      </p:pic>
      <p:pic>
        <p:nvPicPr>
          <p:cNvPr id="9" name="Объект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05" b="20455"/>
          <a:stretch/>
        </p:blipFill>
        <p:spPr>
          <a:xfrm>
            <a:off x="9077499" y="1088931"/>
            <a:ext cx="2211184" cy="285202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4691" y="5182985"/>
            <a:ext cx="11812385" cy="16750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главного врача о проведении Совета по наставничеству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отчета наставляемого совместно с наставником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результатам Совета: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лучшего наставника и наставляемого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и вручение Благодарственных писем родителям Лучших наставляемых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Выплата денежной премии Лучшему наставнику и наставляемому</a:t>
            </a:r>
          </a:p>
        </p:txBody>
      </p:sp>
    </p:spTree>
    <p:extLst>
      <p:ext uri="{BB962C8B-B14F-4D97-AF65-F5344CB8AC3E}">
        <p14:creationId xmlns:p14="http://schemas.microsoft.com/office/powerpoint/2010/main" val="220968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Нематериальная 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мотивация персонала</a:t>
            </a:r>
            <a:b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4" b="11253"/>
          <a:stretch/>
        </p:blipFill>
        <p:spPr>
          <a:xfrm>
            <a:off x="8723052" y="1079999"/>
            <a:ext cx="2909000" cy="3325745"/>
          </a:xfrm>
          <a:prstGeom prst="rect">
            <a:avLst/>
          </a:prstGeom>
        </p:spPr>
      </p:pic>
      <p:sp>
        <p:nvSpPr>
          <p:cNvPr id="13" name="Пятиугольник 12"/>
          <p:cNvSpPr/>
          <p:nvPr/>
        </p:nvSpPr>
        <p:spPr>
          <a:xfrm rot="16200000">
            <a:off x="3370965" y="1616677"/>
            <a:ext cx="2101732" cy="8029010"/>
          </a:xfrm>
          <a:prstGeom prst="homePlat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1600" dirty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конкурсы - «Чистые руки», ко дню медицинской сестры, конкурс музейной экспозиции, по СЛР, по трансфузиологии крови и пр.</a:t>
            </a:r>
          </a:p>
          <a:p>
            <a:pPr algn="ctr"/>
            <a:r>
              <a:rPr lang="ru-RU" sz="1600" dirty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Чествование молодых специалистов</a:t>
            </a:r>
          </a:p>
        </p:txBody>
      </p:sp>
      <p:sp>
        <p:nvSpPr>
          <p:cNvPr id="14" name="Пятиугольник 13"/>
          <p:cNvSpPr/>
          <p:nvPr/>
        </p:nvSpPr>
        <p:spPr>
          <a:xfrm rot="16200000">
            <a:off x="9039402" y="4089396"/>
            <a:ext cx="2276304" cy="2908999"/>
          </a:xfrm>
          <a:prstGeom prst="homePlat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ru-RU" sz="1600" dirty="0" smtClean="0">
              <a:solidFill>
                <a:schemeClr val="accent5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600" dirty="0" smtClean="0">
                <a:solidFill>
                  <a:schemeClr val="accent5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публичное </a:t>
            </a:r>
            <a:r>
              <a:rPr lang="ru-RU" sz="1600" dirty="0">
                <a:solidFill>
                  <a:schemeClr val="accent5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признание заслуг, благодарности в т.ч. через сайт, социальные сети, корпоративную газету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252" y="1079999"/>
            <a:ext cx="8127084" cy="3325746"/>
          </a:xfrm>
          <a:prstGeom prst="rect">
            <a:avLst/>
          </a:prstGeom>
        </p:spPr>
      </p:pic>
      <p:sp>
        <p:nvSpPr>
          <p:cNvPr id="15" name="Заголовок 4"/>
          <p:cNvSpPr txBox="1">
            <a:spLocks/>
          </p:cNvSpPr>
          <p:nvPr/>
        </p:nvSpPr>
        <p:spPr>
          <a:xfrm>
            <a:off x="309252" y="4229792"/>
            <a:ext cx="11112000" cy="1079999"/>
          </a:xfrm>
          <a:prstGeom prst="rect">
            <a:avLst/>
          </a:prstGeom>
        </p:spPr>
        <p:txBody>
          <a:bodyPr rIns="36000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A9D3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9803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986068" y="0"/>
            <a:ext cx="7205932" cy="992221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Нематериальная мотивация персонала</a:t>
            </a:r>
          </a:p>
        </p:txBody>
      </p:sp>
      <p:pic>
        <p:nvPicPr>
          <p:cNvPr id="9" name="Объект 15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3225" y="992218"/>
            <a:ext cx="2859939" cy="2741579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9" t="5629" b="6461"/>
          <a:stretch/>
        </p:blipFill>
        <p:spPr>
          <a:xfrm>
            <a:off x="7628433" y="1069675"/>
            <a:ext cx="4215635" cy="2664123"/>
          </a:xfrm>
          <a:prstGeom prst="rect">
            <a:avLst/>
          </a:prstGeom>
        </p:spPr>
      </p:pic>
      <p:sp>
        <p:nvSpPr>
          <p:cNvPr id="3" name="Пятиугольник 2"/>
          <p:cNvSpPr/>
          <p:nvPr/>
        </p:nvSpPr>
        <p:spPr>
          <a:xfrm rot="16200000">
            <a:off x="620367" y="3657134"/>
            <a:ext cx="2594808" cy="2748141"/>
          </a:xfrm>
          <a:prstGeom prst="homePlat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Минии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Тоонто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Нютаг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(десант медиков выходцев из малой родины)</a:t>
            </a:r>
          </a:p>
        </p:txBody>
      </p:sp>
      <p:sp>
        <p:nvSpPr>
          <p:cNvPr id="10" name="Пятиугольник 9"/>
          <p:cNvSpPr/>
          <p:nvPr/>
        </p:nvSpPr>
        <p:spPr>
          <a:xfrm rot="16200000">
            <a:off x="4122733" y="3734419"/>
            <a:ext cx="2594809" cy="2593569"/>
          </a:xfrm>
          <a:prstGeom prst="homePlat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Спортивные и корпоративные мероприятия, программа «Укрепление здоровья на рабочем месте»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4675" y="992221"/>
            <a:ext cx="2593570" cy="2741578"/>
          </a:xfrm>
          <a:prstGeom prst="rect">
            <a:avLst/>
          </a:prstGeom>
        </p:spPr>
      </p:pic>
      <p:sp>
        <p:nvSpPr>
          <p:cNvPr id="12" name="Пятиугольник 11"/>
          <p:cNvSpPr/>
          <p:nvPr/>
        </p:nvSpPr>
        <p:spPr>
          <a:xfrm rot="16200000">
            <a:off x="8537273" y="3021814"/>
            <a:ext cx="2594811" cy="4018779"/>
          </a:xfrm>
          <a:prstGeom prst="homePlat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Изучение удовлетворенности персонала</a:t>
            </a:r>
          </a:p>
        </p:txBody>
      </p:sp>
    </p:spTree>
    <p:extLst>
      <p:ext uri="{BB962C8B-B14F-4D97-AF65-F5344CB8AC3E}">
        <p14:creationId xmlns:p14="http://schemas.microsoft.com/office/powerpoint/2010/main" val="27556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 descr="Путин поручил подключить гражданские больницы к оказанию медпомощи раненым в СВО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2" name="AutoShape 4" descr="Путин поручил подключить гражданские больницы к оказанию медпомощи раненым в СВО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ятиугольник 8"/>
          <p:cNvSpPr/>
          <p:nvPr/>
        </p:nvSpPr>
        <p:spPr>
          <a:xfrm>
            <a:off x="904875" y="1733550"/>
            <a:ext cx="6113546" cy="4701208"/>
          </a:xfrm>
          <a:prstGeom prst="homePlat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33550"/>
            <a:ext cx="4793608" cy="4793608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Нематериальная мотивация. </a:t>
            </a:r>
            <a:b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Газета Республиканочка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400925" y="1543050"/>
            <a:ext cx="4524375" cy="5191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20 выпусков с 2009 г., периодичность – 2 раза в год, тираж от 250 до 1000 экз.</a:t>
            </a:r>
          </a:p>
          <a:p>
            <a:pPr algn="ctr"/>
            <a:endParaRPr lang="ru-RU" dirty="0">
              <a:solidFill>
                <a:schemeClr val="tx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Постоянные рубрики: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Описание важнейших событий, показателей деятельности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Интервью с одним из работников, истории успеха, информация о карьерном росте, наградах, юбилеях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 спортивных, культурно-досуговых,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командообразующих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мероприятиях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Задачи корпоративного издания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Создание положительного имиджа больницы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Формирование корпоративной культуры и укрепление отношений внутри коллектива для большей самоотдачи сотрудников.</a:t>
            </a:r>
          </a:p>
        </p:txBody>
      </p:sp>
    </p:spTree>
    <p:extLst>
      <p:ext uri="{BB962C8B-B14F-4D97-AF65-F5344CB8AC3E}">
        <p14:creationId xmlns:p14="http://schemas.microsoft.com/office/powerpoint/2010/main" val="274011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478" y="0"/>
            <a:ext cx="6222521" cy="992221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Изучение удовлетворенности персонала, %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0" y="1079500"/>
          <a:ext cx="12192000" cy="5778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7440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849423" y="971677"/>
            <a:ext cx="5328261" cy="15696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60369" y="844334"/>
            <a:ext cx="51577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врачей,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медсестры </a:t>
            </a:r>
          </a:p>
          <a:p>
            <a:pPr algn="ctr"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Проведено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Совета по наставничеству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/>
          </p:nvPr>
        </p:nvGraphicFramePr>
        <p:xfrm>
          <a:off x="6246254" y="1207349"/>
          <a:ext cx="5705340" cy="2939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/>
          </p:nvPr>
        </p:nvGraphicFramePr>
        <p:xfrm>
          <a:off x="6510934" y="3709115"/>
          <a:ext cx="5440660" cy="2492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105493" y="2590885"/>
            <a:ext cx="5303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Снижение количества уволившихся </a:t>
            </a:r>
          </a:p>
          <a:p>
            <a:pPr algn="ctr"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 первом  году работы (%)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227110" y="1421658"/>
            <a:ext cx="953037" cy="3348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-3,2%</a:t>
            </a: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10227110" y="4620296"/>
            <a:ext cx="953037" cy="3348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-2,4%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352059" y="2881502"/>
            <a:ext cx="302653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место в конкурсе «Лучшие практики наставничества в Республике Бурятия», организованного Министерством экономики Республики Бурятия и проведенного в рамках Национального проекта «Производительность труда». </a:t>
            </a:r>
          </a:p>
        </p:txBody>
      </p:sp>
      <p:pic>
        <p:nvPicPr>
          <p:cNvPr id="12" name="Рисунок 11" descr=".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9" r="17769"/>
          <a:stretch/>
        </p:blipFill>
        <p:spPr bwMode="auto">
          <a:xfrm>
            <a:off x="0" y="2505435"/>
            <a:ext cx="3417153" cy="435256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464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0" y="1199072"/>
            <a:ext cx="5676181" cy="5658928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«Именно наставничество позволяет сохранять кадры, укреплять их, и, главное, — вовлекать их в коллектив».</a:t>
            </a:r>
          </a:p>
          <a:p>
            <a:pPr marL="0" indent="0" algn="r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М.А. Мурашко</a:t>
            </a:r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" r="16159" b="9827"/>
          <a:stretch/>
        </p:blipFill>
        <p:spPr>
          <a:xfrm>
            <a:off x="5818094" y="1026916"/>
            <a:ext cx="6373906" cy="555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30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276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13642" y="6337808"/>
            <a:ext cx="18161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2178" y="4189121"/>
            <a:ext cx="9580880" cy="2643672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86055" indent="-173355">
              <a:lnSpc>
                <a:spcPct val="100000"/>
              </a:lnSpc>
              <a:spcBef>
                <a:spcPts val="575"/>
              </a:spcBef>
              <a:buFont typeface="Microsoft Sans Serif"/>
              <a:buChar char="●"/>
              <a:tabLst>
                <a:tab pos="186055" algn="l"/>
              </a:tabLst>
            </a:pPr>
            <a:r>
              <a:rPr sz="155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Определение реальной и перспективной потребности в медицинских кадрах в субъекте Российской Федерации</a:t>
            </a:r>
          </a:p>
          <a:p>
            <a:pPr marL="185420" indent="-172720">
              <a:lnSpc>
                <a:spcPct val="100000"/>
              </a:lnSpc>
              <a:spcBef>
                <a:spcPts val="484"/>
              </a:spcBef>
              <a:buFont typeface="Microsoft Sans Serif"/>
              <a:buChar char="●"/>
              <a:tabLst>
                <a:tab pos="185420" algn="l"/>
              </a:tabLst>
            </a:pPr>
            <a:r>
              <a:rPr sz="155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Кадровые резервы, подготовка управленческих кадров</a:t>
            </a:r>
          </a:p>
          <a:p>
            <a:pPr marL="186055" indent="-173355">
              <a:lnSpc>
                <a:spcPct val="100000"/>
              </a:lnSpc>
              <a:spcBef>
                <a:spcPts val="480"/>
              </a:spcBef>
              <a:buFont typeface="Microsoft Sans Serif"/>
              <a:buChar char="●"/>
              <a:tabLst>
                <a:tab pos="186055" algn="l"/>
              </a:tabLst>
            </a:pPr>
            <a:r>
              <a:rPr sz="155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Профориентационная работа</a:t>
            </a:r>
          </a:p>
          <a:p>
            <a:pPr marL="186055" indent="-173355">
              <a:lnSpc>
                <a:spcPct val="100000"/>
              </a:lnSpc>
              <a:spcBef>
                <a:spcPts val="445"/>
              </a:spcBef>
              <a:buFont typeface="Microsoft Sans Serif"/>
              <a:buChar char="●"/>
              <a:tabLst>
                <a:tab pos="186055" algn="l"/>
              </a:tabLst>
            </a:pPr>
            <a:r>
              <a:rPr sz="155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Целевой прием/целевое обучение</a:t>
            </a:r>
          </a:p>
          <a:p>
            <a:pPr marL="185420" indent="-172720">
              <a:lnSpc>
                <a:spcPct val="100000"/>
              </a:lnSpc>
              <a:spcBef>
                <a:spcPts val="484"/>
              </a:spcBef>
              <a:buFont typeface="Microsoft Sans Serif"/>
              <a:buChar char="●"/>
              <a:tabLst>
                <a:tab pos="185420" algn="l"/>
              </a:tabLst>
            </a:pPr>
            <a:r>
              <a:rPr sz="155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Повышение эффективности </a:t>
            </a:r>
            <a:r>
              <a:rPr sz="155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трудоустройства</a:t>
            </a:r>
            <a:r>
              <a:rPr sz="155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 </a:t>
            </a:r>
            <a:r>
              <a:rPr sz="155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выпускников</a:t>
            </a:r>
            <a:r>
              <a:rPr lang="ru-RU" sz="155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. Наставничество</a:t>
            </a:r>
            <a:endParaRPr sz="15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480"/>
              </a:spcBef>
              <a:buFont typeface="Microsoft Sans Serif"/>
              <a:buChar char="●"/>
              <a:tabLst>
                <a:tab pos="186055" algn="l"/>
              </a:tabLst>
            </a:pPr>
            <a:r>
              <a:rPr sz="155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Аккредитация специалистов</a:t>
            </a:r>
          </a:p>
          <a:p>
            <a:pPr marL="185420" indent="-172720">
              <a:lnSpc>
                <a:spcPct val="100000"/>
              </a:lnSpc>
              <a:spcBef>
                <a:spcPts val="445"/>
              </a:spcBef>
              <a:buFont typeface="Microsoft Sans Serif"/>
              <a:buChar char="●"/>
              <a:tabLst>
                <a:tab pos="185420" algn="l"/>
              </a:tabLst>
            </a:pPr>
            <a:r>
              <a:rPr sz="155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Непрерывный профессиональный рост и уровень квалификации (НМО)</a:t>
            </a:r>
          </a:p>
          <a:p>
            <a:pPr marL="185420" indent="-172720">
              <a:lnSpc>
                <a:spcPct val="100000"/>
              </a:lnSpc>
              <a:spcBef>
                <a:spcPts val="484"/>
              </a:spcBef>
              <a:buFont typeface="Microsoft Sans Serif"/>
              <a:buChar char="●"/>
              <a:tabLst>
                <a:tab pos="185420" algn="l"/>
              </a:tabLst>
            </a:pPr>
            <a:r>
              <a:rPr sz="155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Закрепление медицинских работников в </a:t>
            </a:r>
            <a:r>
              <a:rPr sz="155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отрасли</a:t>
            </a:r>
            <a:r>
              <a:rPr lang="ru-RU" sz="155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. Наставничество</a:t>
            </a:r>
            <a:endParaRPr sz="15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12179" y="1188719"/>
            <a:ext cx="379475" cy="3429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16752" y="1787651"/>
            <a:ext cx="480060" cy="34290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392866" y="989837"/>
            <a:ext cx="11527576" cy="2336800"/>
            <a:chOff x="386333" y="989837"/>
            <a:chExt cx="9875520" cy="2336800"/>
          </a:xfrm>
        </p:grpSpPr>
        <p:sp>
          <p:nvSpPr>
            <p:cNvPr id="7" name="object 7"/>
            <p:cNvSpPr/>
            <p:nvPr/>
          </p:nvSpPr>
          <p:spPr>
            <a:xfrm>
              <a:off x="386333" y="989837"/>
              <a:ext cx="9875520" cy="2336800"/>
            </a:xfrm>
            <a:custGeom>
              <a:avLst/>
              <a:gdLst/>
              <a:ahLst/>
              <a:cxnLst/>
              <a:rect l="l" t="t" r="r" b="b"/>
              <a:pathLst>
                <a:path w="9875520" h="2336800">
                  <a:moveTo>
                    <a:pt x="0" y="389382"/>
                  </a:moveTo>
                  <a:lnTo>
                    <a:pt x="3033" y="340546"/>
                  </a:lnTo>
                  <a:lnTo>
                    <a:pt x="11892" y="293518"/>
                  </a:lnTo>
                  <a:lnTo>
                    <a:pt x="26210" y="248664"/>
                  </a:lnTo>
                  <a:lnTo>
                    <a:pt x="45622" y="206348"/>
                  </a:lnTo>
                  <a:lnTo>
                    <a:pt x="69765" y="166936"/>
                  </a:lnTo>
                  <a:lnTo>
                    <a:pt x="98272" y="130793"/>
                  </a:lnTo>
                  <a:lnTo>
                    <a:pt x="130780" y="98284"/>
                  </a:lnTo>
                  <a:lnTo>
                    <a:pt x="166922" y="69774"/>
                  </a:lnTo>
                  <a:lnTo>
                    <a:pt x="206336" y="45629"/>
                  </a:lnTo>
                  <a:lnTo>
                    <a:pt x="248654" y="26214"/>
                  </a:lnTo>
                  <a:lnTo>
                    <a:pt x="293513" y="11894"/>
                  </a:lnTo>
                  <a:lnTo>
                    <a:pt x="340548" y="3034"/>
                  </a:lnTo>
                  <a:lnTo>
                    <a:pt x="389394" y="0"/>
                  </a:lnTo>
                  <a:lnTo>
                    <a:pt x="9486138" y="0"/>
                  </a:lnTo>
                  <a:lnTo>
                    <a:pt x="9534973" y="3034"/>
                  </a:lnTo>
                  <a:lnTo>
                    <a:pt x="9582001" y="11894"/>
                  </a:lnTo>
                  <a:lnTo>
                    <a:pt x="9626855" y="26214"/>
                  </a:lnTo>
                  <a:lnTo>
                    <a:pt x="9669171" y="45629"/>
                  </a:lnTo>
                  <a:lnTo>
                    <a:pt x="9708583" y="69774"/>
                  </a:lnTo>
                  <a:lnTo>
                    <a:pt x="9744726" y="98284"/>
                  </a:lnTo>
                  <a:lnTo>
                    <a:pt x="9777235" y="130793"/>
                  </a:lnTo>
                  <a:lnTo>
                    <a:pt x="9805745" y="166936"/>
                  </a:lnTo>
                  <a:lnTo>
                    <a:pt x="9829890" y="206348"/>
                  </a:lnTo>
                  <a:lnTo>
                    <a:pt x="9849305" y="248664"/>
                  </a:lnTo>
                  <a:lnTo>
                    <a:pt x="9863625" y="293518"/>
                  </a:lnTo>
                  <a:lnTo>
                    <a:pt x="9872485" y="340546"/>
                  </a:lnTo>
                  <a:lnTo>
                    <a:pt x="9875520" y="389382"/>
                  </a:lnTo>
                  <a:lnTo>
                    <a:pt x="9875520" y="1946910"/>
                  </a:lnTo>
                  <a:lnTo>
                    <a:pt x="9872485" y="1995745"/>
                  </a:lnTo>
                  <a:lnTo>
                    <a:pt x="9863625" y="2042773"/>
                  </a:lnTo>
                  <a:lnTo>
                    <a:pt x="9849305" y="2087627"/>
                  </a:lnTo>
                  <a:lnTo>
                    <a:pt x="9829890" y="2129943"/>
                  </a:lnTo>
                  <a:lnTo>
                    <a:pt x="9805745" y="2169355"/>
                  </a:lnTo>
                  <a:lnTo>
                    <a:pt x="9777235" y="2205498"/>
                  </a:lnTo>
                  <a:lnTo>
                    <a:pt x="9744726" y="2238007"/>
                  </a:lnTo>
                  <a:lnTo>
                    <a:pt x="9708583" y="2266517"/>
                  </a:lnTo>
                  <a:lnTo>
                    <a:pt x="9669171" y="2290662"/>
                  </a:lnTo>
                  <a:lnTo>
                    <a:pt x="9626855" y="2310077"/>
                  </a:lnTo>
                  <a:lnTo>
                    <a:pt x="9582001" y="2324397"/>
                  </a:lnTo>
                  <a:lnTo>
                    <a:pt x="9534973" y="2333257"/>
                  </a:lnTo>
                  <a:lnTo>
                    <a:pt x="9486138" y="2336291"/>
                  </a:lnTo>
                  <a:lnTo>
                    <a:pt x="389394" y="2336291"/>
                  </a:lnTo>
                  <a:lnTo>
                    <a:pt x="340548" y="2333257"/>
                  </a:lnTo>
                  <a:lnTo>
                    <a:pt x="293513" y="2324397"/>
                  </a:lnTo>
                  <a:lnTo>
                    <a:pt x="248654" y="2310077"/>
                  </a:lnTo>
                  <a:lnTo>
                    <a:pt x="206336" y="2290662"/>
                  </a:lnTo>
                  <a:lnTo>
                    <a:pt x="166922" y="2266517"/>
                  </a:lnTo>
                  <a:lnTo>
                    <a:pt x="130780" y="2238007"/>
                  </a:lnTo>
                  <a:lnTo>
                    <a:pt x="98272" y="2205498"/>
                  </a:lnTo>
                  <a:lnTo>
                    <a:pt x="69765" y="2169355"/>
                  </a:lnTo>
                  <a:lnTo>
                    <a:pt x="45622" y="2129943"/>
                  </a:lnTo>
                  <a:lnTo>
                    <a:pt x="26210" y="2087627"/>
                  </a:lnTo>
                  <a:lnTo>
                    <a:pt x="11892" y="2042773"/>
                  </a:lnTo>
                  <a:lnTo>
                    <a:pt x="3033" y="1995745"/>
                  </a:lnTo>
                  <a:lnTo>
                    <a:pt x="0" y="1946910"/>
                  </a:lnTo>
                  <a:lnTo>
                    <a:pt x="0" y="389382"/>
                  </a:lnTo>
                  <a:close/>
                </a:path>
              </a:pathLst>
            </a:custGeom>
            <a:ln w="77724">
              <a:solidFill>
                <a:schemeClr val="accent6">
                  <a:lumMod val="60000"/>
                  <a:lumOff val="4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15567" y="2656333"/>
              <a:ext cx="3598545" cy="608456"/>
            </a:xfrm>
            <a:custGeom>
              <a:avLst/>
              <a:gdLst/>
              <a:ahLst/>
              <a:cxnLst/>
              <a:rect l="l" t="t" r="r" b="b"/>
              <a:pathLst>
                <a:path w="3598545" h="466725">
                  <a:moveTo>
                    <a:pt x="3520440" y="0"/>
                  </a:moveTo>
                  <a:lnTo>
                    <a:pt x="77723" y="0"/>
                  </a:lnTo>
                  <a:lnTo>
                    <a:pt x="47470" y="6107"/>
                  </a:lnTo>
                  <a:lnTo>
                    <a:pt x="22764" y="22764"/>
                  </a:lnTo>
                  <a:lnTo>
                    <a:pt x="6107" y="47470"/>
                  </a:lnTo>
                  <a:lnTo>
                    <a:pt x="0" y="77724"/>
                  </a:lnTo>
                  <a:lnTo>
                    <a:pt x="0" y="388620"/>
                  </a:lnTo>
                  <a:lnTo>
                    <a:pt x="6107" y="418873"/>
                  </a:lnTo>
                  <a:lnTo>
                    <a:pt x="22764" y="443579"/>
                  </a:lnTo>
                  <a:lnTo>
                    <a:pt x="47470" y="460236"/>
                  </a:lnTo>
                  <a:lnTo>
                    <a:pt x="77723" y="466344"/>
                  </a:lnTo>
                  <a:lnTo>
                    <a:pt x="3520440" y="466344"/>
                  </a:lnTo>
                  <a:lnTo>
                    <a:pt x="3550693" y="460236"/>
                  </a:lnTo>
                  <a:lnTo>
                    <a:pt x="3575399" y="443579"/>
                  </a:lnTo>
                  <a:lnTo>
                    <a:pt x="3592056" y="418873"/>
                  </a:lnTo>
                  <a:lnTo>
                    <a:pt x="3598164" y="388620"/>
                  </a:lnTo>
                  <a:lnTo>
                    <a:pt x="3598164" y="77724"/>
                  </a:lnTo>
                  <a:lnTo>
                    <a:pt x="3592056" y="47470"/>
                  </a:lnTo>
                  <a:lnTo>
                    <a:pt x="3575399" y="22764"/>
                  </a:lnTo>
                  <a:lnTo>
                    <a:pt x="3550693" y="6107"/>
                  </a:lnTo>
                  <a:lnTo>
                    <a:pt x="3520440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8368" y="2811780"/>
              <a:ext cx="384047" cy="3474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1791" y="1138427"/>
              <a:ext cx="493776" cy="3429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9223" y="2281427"/>
              <a:ext cx="379476" cy="3429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3795" y="1728215"/>
              <a:ext cx="379476" cy="342900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012179" y="2313432"/>
            <a:ext cx="457200" cy="3429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48755" y="2770632"/>
            <a:ext cx="374903" cy="406908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612860" y="-35534"/>
            <a:ext cx="6579140" cy="1063290"/>
          </a:xfrm>
          <a:prstGeom prst="rect">
            <a:avLst/>
          </a:prstGeom>
        </p:spPr>
        <p:txBody>
          <a:bodyPr vert="horz" wrap="square" lIns="0" tIns="199567" rIns="0" bIns="0" rtlCol="0">
            <a:spAutoFit/>
          </a:bodyPr>
          <a:lstStyle/>
          <a:p>
            <a:pPr marL="317500">
              <a:lnSpc>
                <a:spcPct val="100000"/>
              </a:lnSpc>
              <a:spcBef>
                <a:spcPts val="110"/>
              </a:spcBef>
            </a:pPr>
            <a:r>
              <a:rPr sz="2800" b="1" spc="-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</a:t>
            </a:r>
            <a:r>
              <a:rPr sz="2800" b="1" spc="-2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b="1" spc="-2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  <a:r>
              <a:rPr sz="2800" b="1" spc="-1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spc="-1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="1" spc="-1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spc="-1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b="1" spc="-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Продолжительная и активная жизнь»</a:t>
            </a:r>
            <a:endParaRPr sz="2800" b="1" spc="-27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>
            <p:extLst/>
          </p:nvPr>
        </p:nvGraphicFramePr>
        <p:xfrm>
          <a:off x="1253869" y="1088509"/>
          <a:ext cx="9964674" cy="21564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97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6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898">
                <a:tc>
                  <a:txBody>
                    <a:bodyPr/>
                    <a:lstStyle/>
                    <a:p>
                      <a:pPr marL="31750">
                        <a:lnSpc>
                          <a:spcPts val="1789"/>
                        </a:lnSpc>
                      </a:pPr>
                      <a:r>
                        <a:rPr sz="155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/>
                          <a:cs typeface="Arial"/>
                        </a:rPr>
                        <a:t>Развитие системы оказания первичной медико-</a:t>
                      </a: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55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/>
                          <a:cs typeface="Arial"/>
                        </a:rPr>
                        <a:t>санитарной помощи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9455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55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/>
                          <a:cs typeface="Arial"/>
                        </a:rPr>
                        <a:t>Детское здравоохранение</a:t>
                      </a:r>
                    </a:p>
                  </a:txBody>
                  <a:tcPr marL="0" marR="0" marT="11303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56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r>
                        <a:rPr sz="155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/>
                          <a:cs typeface="Arial"/>
                        </a:rPr>
                        <a:t>Борьба с сердечно-сосудистыми заболеваниями</a:t>
                      </a:r>
                    </a:p>
                  </a:txBody>
                  <a:tcPr marL="0" marR="0" marT="114935" marB="0"/>
                </a:tc>
                <a:tc>
                  <a:txBody>
                    <a:bodyPr/>
                    <a:lstStyle/>
                    <a:p>
                      <a:pPr marL="719455"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r>
                        <a:rPr sz="155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/>
                          <a:cs typeface="Arial"/>
                        </a:rPr>
                        <a:t>Развитие сети НМИЦ</a:t>
                      </a:r>
                      <a:endParaRPr sz="1550" b="0" cap="none" spc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/>
                        <a:cs typeface="Arial"/>
                      </a:endParaRPr>
                    </a:p>
                  </a:txBody>
                  <a:tcPr marL="0" marR="0" marT="11493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00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r>
                        <a:rPr sz="155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/>
                          <a:cs typeface="Arial"/>
                        </a:rPr>
                        <a:t>Борьба с онкологическими заболеваниями</a:t>
                      </a:r>
                    </a:p>
                  </a:txBody>
                  <a:tcPr marL="0" marR="0" marT="151765" marB="0"/>
                </a:tc>
                <a:tc>
                  <a:txBody>
                    <a:bodyPr/>
                    <a:lstStyle/>
                    <a:p>
                      <a:pPr marL="719455"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r>
                        <a:rPr sz="155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/>
                          <a:cs typeface="Arial"/>
                        </a:rPr>
                        <a:t>Цифровой контур здравоохранения</a:t>
                      </a:r>
                      <a:endParaRPr sz="1550" b="0" cap="none" spc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/>
                        <a:cs typeface="Arial"/>
                      </a:endParaRPr>
                    </a:p>
                  </a:txBody>
                  <a:tcPr marL="0" marR="0" marT="15176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993">
                <a:tc>
                  <a:txBody>
                    <a:bodyPr/>
                    <a:lstStyle/>
                    <a:p>
                      <a:pPr marL="292100">
                        <a:lnSpc>
                          <a:spcPts val="2080"/>
                        </a:lnSpc>
                        <a:spcBef>
                          <a:spcPts val="885"/>
                        </a:spcBef>
                      </a:pPr>
                      <a:r>
                        <a:rPr sz="18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/>
                          <a:cs typeface="Arial"/>
                        </a:rPr>
                        <a:t>Медицинские кадры России</a:t>
                      </a:r>
                    </a:p>
                  </a:txBody>
                  <a:tcPr marL="0" marR="0" marT="112395" marB="0"/>
                </a:tc>
                <a:tc>
                  <a:txBody>
                    <a:bodyPr/>
                    <a:lstStyle/>
                    <a:p>
                      <a:pPr marL="719455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55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/>
                          <a:cs typeface="Arial"/>
                        </a:rPr>
                        <a:t>Развитие экспорта медицинских услуг</a:t>
                      </a:r>
                    </a:p>
                  </a:txBody>
                  <a:tcPr marL="0" marR="0" marT="13652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object 17"/>
          <p:cNvSpPr/>
          <p:nvPr/>
        </p:nvSpPr>
        <p:spPr>
          <a:xfrm>
            <a:off x="1275588" y="3369564"/>
            <a:ext cx="4169042" cy="395478"/>
          </a:xfrm>
          <a:custGeom>
            <a:avLst/>
            <a:gdLst/>
            <a:ahLst/>
            <a:cxnLst/>
            <a:rect l="l" t="t" r="r" b="b"/>
            <a:pathLst>
              <a:path w="3274060" h="306704">
                <a:moveTo>
                  <a:pt x="3222498" y="0"/>
                </a:moveTo>
                <a:lnTo>
                  <a:pt x="51053" y="0"/>
                </a:lnTo>
                <a:lnTo>
                  <a:pt x="31182" y="4012"/>
                </a:lnTo>
                <a:lnTo>
                  <a:pt x="14954" y="14954"/>
                </a:lnTo>
                <a:lnTo>
                  <a:pt x="4012" y="31182"/>
                </a:lnTo>
                <a:lnTo>
                  <a:pt x="0" y="51053"/>
                </a:lnTo>
                <a:lnTo>
                  <a:pt x="0" y="255269"/>
                </a:lnTo>
                <a:lnTo>
                  <a:pt x="4012" y="275141"/>
                </a:lnTo>
                <a:lnTo>
                  <a:pt x="14954" y="291369"/>
                </a:lnTo>
                <a:lnTo>
                  <a:pt x="31182" y="302311"/>
                </a:lnTo>
                <a:lnTo>
                  <a:pt x="51053" y="306324"/>
                </a:lnTo>
                <a:lnTo>
                  <a:pt x="3222498" y="306324"/>
                </a:lnTo>
                <a:lnTo>
                  <a:pt x="3242369" y="302311"/>
                </a:lnTo>
                <a:lnTo>
                  <a:pt x="3258597" y="291369"/>
                </a:lnTo>
                <a:lnTo>
                  <a:pt x="3269539" y="275141"/>
                </a:lnTo>
                <a:lnTo>
                  <a:pt x="3273552" y="255269"/>
                </a:lnTo>
                <a:lnTo>
                  <a:pt x="3273552" y="51053"/>
                </a:lnTo>
                <a:lnTo>
                  <a:pt x="3269539" y="31182"/>
                </a:lnTo>
                <a:lnTo>
                  <a:pt x="3258597" y="14954"/>
                </a:lnTo>
                <a:lnTo>
                  <a:pt x="3242369" y="4012"/>
                </a:lnTo>
                <a:lnTo>
                  <a:pt x="3222498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467675" y="3424137"/>
            <a:ext cx="3727780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sz="1400" b="1" i="1" spc="-110" dirty="0">
                <a:latin typeface="Arial"/>
                <a:cs typeface="Arial"/>
              </a:rPr>
              <a:t>сквозной</a:t>
            </a:r>
            <a:r>
              <a:rPr sz="1400" b="1" i="1" spc="20" dirty="0">
                <a:latin typeface="Arial"/>
                <a:cs typeface="Arial"/>
              </a:rPr>
              <a:t> </a:t>
            </a:r>
            <a:r>
              <a:rPr sz="1400" b="1" i="1" spc="-60" dirty="0">
                <a:latin typeface="Arial"/>
                <a:cs typeface="Arial"/>
              </a:rPr>
              <a:t>,</a:t>
            </a:r>
            <a:r>
              <a:rPr sz="1400" b="1" i="1" spc="-15" dirty="0">
                <a:latin typeface="Arial"/>
                <a:cs typeface="Arial"/>
              </a:rPr>
              <a:t> </a:t>
            </a:r>
            <a:r>
              <a:rPr sz="1400" b="1" i="1" spc="-105" dirty="0">
                <a:latin typeface="Arial"/>
                <a:cs typeface="Arial"/>
              </a:rPr>
              <a:t>через</a:t>
            </a:r>
            <a:r>
              <a:rPr sz="1400" b="1" i="1" spc="10" dirty="0">
                <a:latin typeface="Arial"/>
                <a:cs typeface="Arial"/>
              </a:rPr>
              <a:t> </a:t>
            </a:r>
            <a:r>
              <a:rPr sz="1400" b="1" i="1" spc="-120" dirty="0">
                <a:latin typeface="Arial"/>
                <a:cs typeface="Arial"/>
              </a:rPr>
              <a:t>весь</a:t>
            </a:r>
            <a:r>
              <a:rPr sz="1400" b="1" i="1" spc="40" dirty="0">
                <a:latin typeface="Arial"/>
                <a:cs typeface="Arial"/>
              </a:rPr>
              <a:t> </a:t>
            </a:r>
            <a:r>
              <a:rPr sz="1400" b="1" i="1" spc="-120" dirty="0">
                <a:latin typeface="Arial"/>
                <a:cs typeface="Arial"/>
              </a:rPr>
              <a:t>национальный</a:t>
            </a:r>
            <a:r>
              <a:rPr sz="1400" b="1" i="1" spc="100" dirty="0">
                <a:latin typeface="Arial"/>
                <a:cs typeface="Arial"/>
              </a:rPr>
              <a:t> </a:t>
            </a:r>
            <a:r>
              <a:rPr sz="1400" b="1" i="1" spc="-85" dirty="0">
                <a:latin typeface="Arial"/>
                <a:cs typeface="Arial"/>
              </a:rPr>
              <a:t>проект!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400300" y="3758184"/>
            <a:ext cx="1042669" cy="338455"/>
            <a:chOff x="2400300" y="3758184"/>
            <a:chExt cx="1042669" cy="338455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20" name="object 20"/>
            <p:cNvSpPr/>
            <p:nvPr/>
          </p:nvSpPr>
          <p:spPr>
            <a:xfrm>
              <a:off x="2407158" y="3765042"/>
              <a:ext cx="1028700" cy="325120"/>
            </a:xfrm>
            <a:custGeom>
              <a:avLst/>
              <a:gdLst/>
              <a:ahLst/>
              <a:cxnLst/>
              <a:rect l="l" t="t" r="r" b="b"/>
              <a:pathLst>
                <a:path w="1028700" h="325120">
                  <a:moveTo>
                    <a:pt x="771525" y="0"/>
                  </a:moveTo>
                  <a:lnTo>
                    <a:pt x="257175" y="0"/>
                  </a:lnTo>
                  <a:lnTo>
                    <a:pt x="257175" y="162305"/>
                  </a:lnTo>
                  <a:lnTo>
                    <a:pt x="0" y="162305"/>
                  </a:lnTo>
                  <a:lnTo>
                    <a:pt x="514350" y="324611"/>
                  </a:lnTo>
                  <a:lnTo>
                    <a:pt x="1028700" y="162305"/>
                  </a:lnTo>
                  <a:lnTo>
                    <a:pt x="771525" y="162305"/>
                  </a:lnTo>
                  <a:lnTo>
                    <a:pt x="77152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407158" y="3765042"/>
              <a:ext cx="1028700" cy="325120"/>
            </a:xfrm>
            <a:custGeom>
              <a:avLst/>
              <a:gdLst/>
              <a:ahLst/>
              <a:cxnLst/>
              <a:rect l="l" t="t" r="r" b="b"/>
              <a:pathLst>
                <a:path w="1028700" h="325120">
                  <a:moveTo>
                    <a:pt x="0" y="162305"/>
                  </a:moveTo>
                  <a:lnTo>
                    <a:pt x="257175" y="162305"/>
                  </a:lnTo>
                  <a:lnTo>
                    <a:pt x="257175" y="0"/>
                  </a:lnTo>
                  <a:lnTo>
                    <a:pt x="771525" y="0"/>
                  </a:lnTo>
                  <a:lnTo>
                    <a:pt x="771525" y="162305"/>
                  </a:lnTo>
                  <a:lnTo>
                    <a:pt x="1028700" y="162305"/>
                  </a:lnTo>
                  <a:lnTo>
                    <a:pt x="514350" y="324611"/>
                  </a:lnTo>
                  <a:lnTo>
                    <a:pt x="0" y="162305"/>
                  </a:lnTo>
                  <a:close/>
                </a:path>
              </a:pathLst>
            </a:custGeom>
            <a:grpFill/>
            <a:ln w="13716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0394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>
            <a:spLocks noChangeArrowheads="1"/>
          </p:cNvSpPr>
          <p:nvPr/>
        </p:nvSpPr>
        <p:spPr bwMode="auto">
          <a:xfrm>
            <a:off x="925381" y="697063"/>
            <a:ext cx="5821642" cy="5825319"/>
          </a:xfrm>
          <a:prstGeom prst="ellipse">
            <a:avLst/>
          </a:prstGeom>
          <a:noFill/>
          <a:ln w="9">
            <a:solidFill>
              <a:srgbClr val="40937D"/>
            </a:solidFill>
            <a:prstDash val="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1349" b="1"/>
          </a:p>
        </p:txBody>
      </p:sp>
      <p:sp>
        <p:nvSpPr>
          <p:cNvPr id="5" name="Oval 10"/>
          <p:cNvSpPr>
            <a:spLocks noChangeArrowheads="1"/>
          </p:cNvSpPr>
          <p:nvPr/>
        </p:nvSpPr>
        <p:spPr bwMode="auto">
          <a:xfrm>
            <a:off x="4940796" y="817676"/>
            <a:ext cx="678517" cy="680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1</a:t>
            </a:r>
            <a:endParaRPr lang="zh-CN" altLang="en-US" sz="2800" b="1"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6345000" y="4331145"/>
            <a:ext cx="678517" cy="680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5</a:t>
            </a:r>
            <a:endParaRPr lang="zh-CN" altLang="en-US" sz="2800" b="1" dirty="0"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6420335" y="3440258"/>
            <a:ext cx="680356" cy="67667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4</a:t>
            </a:r>
            <a:endParaRPr lang="zh-CN" altLang="en-US" sz="2800" b="1"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6021680" y="1678816"/>
            <a:ext cx="680356" cy="67667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2</a:t>
            </a:r>
            <a:endParaRPr lang="zh-CN" altLang="en-US" sz="2800" b="1"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6299313" y="2585005"/>
            <a:ext cx="678517" cy="67667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3</a:t>
            </a:r>
            <a:endParaRPr lang="zh-CN" altLang="en-US" sz="3200" b="1"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0" name="TextBox 19"/>
          <p:cNvSpPr>
            <a:spLocks noChangeArrowheads="1"/>
          </p:cNvSpPr>
          <p:nvPr/>
        </p:nvSpPr>
        <p:spPr bwMode="auto">
          <a:xfrm>
            <a:off x="7051947" y="2520070"/>
            <a:ext cx="577710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ru-RU" sz="1800" b="1" dirty="0">
                <a:cs typeface="Arial" panose="020B0604020202020204" pitchFamily="34" charset="0"/>
              </a:rPr>
              <a:t>Консультативно-диагностическая </a:t>
            </a:r>
          </a:p>
          <a:p>
            <a:pPr lvl="0">
              <a:defRPr/>
            </a:pPr>
            <a:r>
              <a:rPr lang="ru-RU" sz="1800" b="1" dirty="0">
                <a:cs typeface="Arial" panose="020B0604020202020204" pitchFamily="34" charset="0"/>
              </a:rPr>
              <a:t>поликлиника  на 320 посещений в смену –</a:t>
            </a:r>
          </a:p>
          <a:p>
            <a:pPr lvl="0">
              <a:defRPr/>
            </a:pPr>
            <a:r>
              <a:rPr lang="ru-RU" sz="1800" b="1" dirty="0">
                <a:cs typeface="Arial" panose="020B0604020202020204" pitchFamily="34" charset="0"/>
              </a:rPr>
              <a:t> 31 специальность</a:t>
            </a:r>
          </a:p>
        </p:txBody>
      </p:sp>
      <p:sp>
        <p:nvSpPr>
          <p:cNvPr id="11" name="TextBox 20"/>
          <p:cNvSpPr>
            <a:spLocks noChangeArrowheads="1"/>
          </p:cNvSpPr>
          <p:nvPr/>
        </p:nvSpPr>
        <p:spPr bwMode="auto">
          <a:xfrm>
            <a:off x="6977830" y="5273789"/>
            <a:ext cx="46622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defRPr/>
            </a:pPr>
            <a:r>
              <a:rPr lang="ru-RU" sz="1800" b="1" dirty="0">
                <a:cs typeface="Arial" panose="020B0604020202020204" pitchFamily="34" charset="0"/>
              </a:rPr>
              <a:t>Свыше 24000 чел. в  год получают специализированное лечение </a:t>
            </a:r>
          </a:p>
        </p:txBody>
      </p:sp>
      <p:sp>
        <p:nvSpPr>
          <p:cNvPr id="12" name="TextBox 21"/>
          <p:cNvSpPr>
            <a:spLocks noChangeArrowheads="1"/>
          </p:cNvSpPr>
          <p:nvPr/>
        </p:nvSpPr>
        <p:spPr bwMode="auto">
          <a:xfrm>
            <a:off x="6059999" y="670969"/>
            <a:ext cx="460370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defRPr/>
            </a:pPr>
            <a:r>
              <a:rPr lang="ru-RU" sz="1800" b="1" spc="-10" dirty="0">
                <a:cs typeface="Arial" panose="020B0604020202020204" pitchFamily="34" charset="0"/>
              </a:rPr>
              <a:t>Стационар: </a:t>
            </a:r>
          </a:p>
          <a:p>
            <a:pPr lvl="0" eaLnBrk="1" hangingPunct="1">
              <a:defRPr/>
            </a:pPr>
            <a:r>
              <a:rPr lang="ru-RU" sz="1800" b="1" spc="-10" dirty="0">
                <a:cs typeface="Arial" panose="020B0604020202020204" pitchFamily="34" charset="0"/>
              </a:rPr>
              <a:t>22 клинических отделения – 721 койка  </a:t>
            </a:r>
          </a:p>
          <a:p>
            <a:pPr lvl="0" eaLnBrk="1" hangingPunct="1">
              <a:defRPr/>
            </a:pPr>
            <a:r>
              <a:rPr lang="ru-RU" sz="1800" b="1" dirty="0">
                <a:cs typeface="Arial" panose="020B0604020202020204" pitchFamily="34" charset="0"/>
              </a:rPr>
              <a:t>6 ОРИТ и ОАР – 44 койки</a:t>
            </a:r>
          </a:p>
        </p:txBody>
      </p:sp>
      <p:sp>
        <p:nvSpPr>
          <p:cNvPr id="13" name="TextBox 22"/>
          <p:cNvSpPr>
            <a:spLocks noChangeArrowheads="1"/>
          </p:cNvSpPr>
          <p:nvPr/>
        </p:nvSpPr>
        <p:spPr bwMode="auto">
          <a:xfrm>
            <a:off x="6747023" y="1709164"/>
            <a:ext cx="44165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ru-RU" sz="1800" b="1" dirty="0">
                <a:cs typeface="Arial" panose="020B0604020202020204" pitchFamily="34" charset="0"/>
              </a:rPr>
              <a:t>Диагностическая служба – 14 отделений</a:t>
            </a:r>
          </a:p>
        </p:txBody>
      </p:sp>
      <p:sp>
        <p:nvSpPr>
          <p:cNvPr id="14" name="TextBox 23"/>
          <p:cNvSpPr>
            <a:spLocks noChangeArrowheads="1"/>
          </p:cNvSpPr>
          <p:nvPr/>
        </p:nvSpPr>
        <p:spPr bwMode="auto">
          <a:xfrm>
            <a:off x="6105282" y="6180352"/>
            <a:ext cx="46018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defRPr/>
            </a:pPr>
            <a:r>
              <a:rPr lang="ru-RU" sz="1800" b="1" spc="-10" dirty="0">
                <a:cs typeface="Arial" panose="020B0604020202020204" pitchFamily="34" charset="0"/>
              </a:rPr>
              <a:t>Численность сотрудников – 1739 чел</a:t>
            </a:r>
          </a:p>
          <a:p>
            <a:pPr eaLnBrk="1" hangingPunct="1"/>
            <a:r>
              <a:rPr lang="ru-RU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5" name="Oval 7"/>
          <p:cNvSpPr>
            <a:spLocks noChangeArrowheads="1"/>
          </p:cNvSpPr>
          <p:nvPr/>
        </p:nvSpPr>
        <p:spPr bwMode="auto">
          <a:xfrm>
            <a:off x="798504" y="1013338"/>
            <a:ext cx="5157834" cy="5155997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1349" b="1"/>
          </a:p>
        </p:txBody>
      </p:sp>
      <p:sp>
        <p:nvSpPr>
          <p:cNvPr id="17" name="Oval 9"/>
          <p:cNvSpPr>
            <a:spLocks noChangeArrowheads="1"/>
          </p:cNvSpPr>
          <p:nvPr/>
        </p:nvSpPr>
        <p:spPr bwMode="auto">
          <a:xfrm>
            <a:off x="1217480" y="5501191"/>
            <a:ext cx="1957982" cy="113698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ru-RU" altLang="zh-CN" sz="2000" b="1" dirty="0"/>
              <a:t>12 корпусов</a:t>
            </a:r>
            <a:endParaRPr lang="zh-CN" altLang="zh-CN" sz="2000" b="1" dirty="0"/>
          </a:p>
        </p:txBody>
      </p:sp>
      <p:sp>
        <p:nvSpPr>
          <p:cNvPr id="18" name="TextBox 18"/>
          <p:cNvSpPr>
            <a:spLocks noChangeArrowheads="1"/>
          </p:cNvSpPr>
          <p:nvPr/>
        </p:nvSpPr>
        <p:spPr bwMode="auto">
          <a:xfrm>
            <a:off x="1090875" y="4881375"/>
            <a:ext cx="897335" cy="553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499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TITLE </a:t>
            </a:r>
          </a:p>
          <a:p>
            <a:pPr algn="ctr" eaLnBrk="1" hangingPunct="1"/>
            <a:r>
              <a:rPr lang="en-US" sz="1499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HERE</a:t>
            </a:r>
          </a:p>
        </p:txBody>
      </p:sp>
      <p:pic>
        <p:nvPicPr>
          <p:cNvPr id="19" name="Замещающее содержимое 3"/>
          <p:cNvPicPr>
            <a:picLocks noChangeAspect="1"/>
          </p:cNvPicPr>
          <p:nvPr/>
        </p:nvPicPr>
        <p:blipFill>
          <a:blip r:embed="rId3">
            <a:clrChange>
              <a:clrFrom>
                <a:srgbClr val="B1B2B7">
                  <a:alpha val="100000"/>
                </a:srgbClr>
              </a:clrFrom>
              <a:clrTo>
                <a:srgbClr val="B1B2B7">
                  <a:alpha val="100000"/>
                  <a:alpha val="0"/>
                </a:srgbClr>
              </a:clrTo>
            </a:clrChange>
          </a:blip>
          <a:srcRect t="32569" r="21337" b="13458"/>
          <a:stretch>
            <a:fillRect/>
          </a:stretch>
        </p:blipFill>
        <p:spPr>
          <a:xfrm>
            <a:off x="481422" y="1801825"/>
            <a:ext cx="5623860" cy="36096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5357003" y="163863"/>
            <a:ext cx="6784179" cy="992221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Республиканская клиническая больница им. Н.А. Семашко сегодня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5966946" y="5161052"/>
            <a:ext cx="678517" cy="680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ru-RU" altLang="zh-CN" sz="2800" b="1" dirty="0"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6</a:t>
            </a:r>
            <a:endParaRPr lang="zh-CN" altLang="en-US" sz="2800" b="1" dirty="0"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23" name="Oval 5"/>
          <p:cNvSpPr>
            <a:spLocks noChangeArrowheads="1"/>
          </p:cNvSpPr>
          <p:nvPr/>
        </p:nvSpPr>
        <p:spPr bwMode="auto">
          <a:xfrm>
            <a:off x="5150271" y="5792772"/>
            <a:ext cx="678517" cy="680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ru-RU" altLang="zh-CN" sz="2800" b="1" dirty="0"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7</a:t>
            </a:r>
            <a:endParaRPr lang="zh-CN" altLang="en-US" sz="2800" b="1" dirty="0"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24" name="TextBox 23"/>
          <p:cNvSpPr>
            <a:spLocks noChangeArrowheads="1"/>
          </p:cNvSpPr>
          <p:nvPr/>
        </p:nvSpPr>
        <p:spPr bwMode="auto">
          <a:xfrm>
            <a:off x="7263292" y="3606609"/>
            <a:ext cx="46018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defRPr/>
            </a:pPr>
            <a:r>
              <a:rPr lang="ru-RU" sz="1800" b="1" spc="-10" dirty="0">
                <a:cs typeface="Arial" panose="020B0604020202020204" pitchFamily="34" charset="0"/>
              </a:rPr>
              <a:t>182 обращения в сутки</a:t>
            </a:r>
          </a:p>
          <a:p>
            <a:pPr eaLnBrk="1" hangingPunct="1"/>
            <a:r>
              <a:rPr lang="ru-RU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25" name="TextBox 23"/>
          <p:cNvSpPr>
            <a:spLocks noChangeArrowheads="1"/>
          </p:cNvSpPr>
          <p:nvPr/>
        </p:nvSpPr>
        <p:spPr bwMode="auto">
          <a:xfrm>
            <a:off x="7100691" y="4607766"/>
            <a:ext cx="4954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defRPr/>
            </a:pPr>
            <a:r>
              <a:rPr lang="ru-RU" sz="1800" b="1" spc="-10" dirty="0">
                <a:cs typeface="Arial" panose="020B0604020202020204" pitchFamily="34" charset="0"/>
              </a:rPr>
              <a:t>90 Пролеченных и выписанных в сутки</a:t>
            </a:r>
          </a:p>
          <a:p>
            <a:pPr eaLnBrk="1" hangingPunct="1"/>
            <a:r>
              <a:rPr lang="ru-RU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348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4521302"/>
              </p:ext>
            </p:extLst>
          </p:nvPr>
        </p:nvGraphicFramePr>
        <p:xfrm>
          <a:off x="647197" y="1045202"/>
          <a:ext cx="5829374" cy="3148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Объект 12"/>
          <p:cNvGraphicFramePr>
            <a:graphicFrameLocks/>
          </p:cNvGraphicFramePr>
          <p:nvPr>
            <p:extLst/>
          </p:nvPr>
        </p:nvGraphicFramePr>
        <p:xfrm>
          <a:off x="240909" y="3879063"/>
          <a:ext cx="6933203" cy="2654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7391704" y="1304146"/>
            <a:ext cx="4646630" cy="1710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379685" y="3096514"/>
            <a:ext cx="4646630" cy="18674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511778" y="1319321"/>
            <a:ext cx="41677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Квалификационные категории </a:t>
            </a:r>
            <a:endParaRPr lang="ru-RU" sz="2000" u="sng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515704" y="1750643"/>
            <a:ext cx="1446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48,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807367" y="1872952"/>
            <a:ext cx="11878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врачей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33885" y="2329247"/>
            <a:ext cx="14606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48,0%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807070" y="2406725"/>
            <a:ext cx="8656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СМР</a:t>
            </a:r>
            <a:endParaRPr lang="ru-RU" sz="24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196512" y="1846067"/>
            <a:ext cx="983175" cy="39392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+3%</a:t>
            </a: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10180097" y="2422485"/>
            <a:ext cx="983175" cy="3939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+1%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432204" y="3205119"/>
            <a:ext cx="21351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Аккредитовано</a:t>
            </a:r>
            <a:endParaRPr lang="ru-RU" sz="2000" u="sng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432213" y="3625928"/>
            <a:ext cx="13468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100 %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432204" y="4292028"/>
            <a:ext cx="13468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100 %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779057" y="3799151"/>
            <a:ext cx="11878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врачей</a:t>
            </a:r>
            <a:endParaRPr lang="ru-RU" sz="2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821023" y="4411560"/>
            <a:ext cx="8656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СМР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493025" y="5048457"/>
            <a:ext cx="24477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Средний возраст </a:t>
            </a:r>
            <a:endParaRPr lang="ru-RU" sz="2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8762766" y="5561824"/>
            <a:ext cx="10163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врачи</a:t>
            </a:r>
            <a:endParaRPr lang="ru-RU" sz="2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415913" y="5426071"/>
            <a:ext cx="12341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года 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418446" y="5981001"/>
            <a:ext cx="106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лет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8804732" y="6081615"/>
            <a:ext cx="8656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СМР</a:t>
            </a:r>
          </a:p>
        </p:txBody>
      </p:sp>
    </p:spTree>
    <p:extLst>
      <p:ext uri="{BB962C8B-B14F-4D97-AF65-F5344CB8AC3E}">
        <p14:creationId xmlns:p14="http://schemas.microsoft.com/office/powerpoint/2010/main" val="202780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4920" y="0"/>
            <a:ext cx="5817079" cy="992221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управления сестринской службой</a:t>
            </a:r>
          </a:p>
        </p:txBody>
      </p:sp>
      <p:sp>
        <p:nvSpPr>
          <p:cNvPr id="35" name="Пятиугольник 34"/>
          <p:cNvSpPr/>
          <p:nvPr/>
        </p:nvSpPr>
        <p:spPr>
          <a:xfrm>
            <a:off x="376518" y="1990165"/>
            <a:ext cx="6813175" cy="4473388"/>
          </a:xfrm>
          <a:prstGeom prst="homePlat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ятиугольник 35"/>
          <p:cNvSpPr/>
          <p:nvPr/>
        </p:nvSpPr>
        <p:spPr>
          <a:xfrm>
            <a:off x="591052" y="1031922"/>
            <a:ext cx="5719480" cy="582706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ставок -887,5,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физических лиц – 648 в декрете – 104 сотрудника</a:t>
            </a:r>
          </a:p>
        </p:txBody>
      </p:sp>
      <p:sp>
        <p:nvSpPr>
          <p:cNvPr id="38" name="Пятиугольник 37"/>
          <p:cNvSpPr/>
          <p:nvPr/>
        </p:nvSpPr>
        <p:spPr>
          <a:xfrm rot="5400000">
            <a:off x="9169011" y="-569042"/>
            <a:ext cx="1102661" cy="4320989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Многочисленный спектр работы среднего медперсонала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91671" y="3334871"/>
            <a:ext cx="19003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Старшие медсестры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563034" y="3352801"/>
            <a:ext cx="16134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Совет медсестер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439306" y="5085838"/>
            <a:ext cx="1494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Совет по 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наставничеству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818876" y="5940333"/>
            <a:ext cx="13756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Младший 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Мед персонал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751724" y="3352801"/>
            <a:ext cx="1067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Главная 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медсестра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91671" y="5940333"/>
            <a:ext cx="1307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Медицинские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сестры</a:t>
            </a:r>
          </a:p>
        </p:txBody>
      </p:sp>
      <p:cxnSp>
        <p:nvCxnSpPr>
          <p:cNvPr id="46" name="Прямая соединительная линия 45"/>
          <p:cNvCxnSpPr>
            <a:endCxn id="39" idx="2"/>
          </p:cNvCxnSpPr>
          <p:nvPr/>
        </p:nvCxnSpPr>
        <p:spPr>
          <a:xfrm flipH="1" flipV="1">
            <a:off x="1541835" y="3642648"/>
            <a:ext cx="713061" cy="775194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40" idx="2"/>
            <a:endCxn id="47" idx="6"/>
          </p:cNvCxnSpPr>
          <p:nvPr/>
        </p:nvCxnSpPr>
        <p:spPr>
          <a:xfrm flipH="1">
            <a:off x="4042597" y="3660578"/>
            <a:ext cx="1327165" cy="87997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stCxn id="39" idx="3"/>
          </p:cNvCxnSpPr>
          <p:nvPr/>
        </p:nvCxnSpPr>
        <p:spPr>
          <a:xfrm flipV="1">
            <a:off x="2491999" y="3488759"/>
            <a:ext cx="349813" cy="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3818876" y="3506689"/>
            <a:ext cx="744158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2312894" y="5019021"/>
            <a:ext cx="179105" cy="13568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>
            <a:off x="2007857" y="5255978"/>
            <a:ext cx="179105" cy="13568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>
            <a:off x="1733905" y="5476221"/>
            <a:ext cx="179105" cy="13568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1452282" y="5709303"/>
            <a:ext cx="179105" cy="13568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3922059" y="5058754"/>
            <a:ext cx="165847" cy="197224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4208026" y="5391663"/>
            <a:ext cx="112962" cy="1524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4387132" y="5611906"/>
            <a:ext cx="119593" cy="13568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4596278" y="5804648"/>
            <a:ext cx="81986" cy="13568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1828753" y="6269785"/>
            <a:ext cx="358209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2366588" y="6291589"/>
            <a:ext cx="300317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2841813" y="6291589"/>
            <a:ext cx="29583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3200401" y="6298919"/>
            <a:ext cx="29583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>
            <a:off x="3523042" y="6298919"/>
            <a:ext cx="29583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1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476" y="2028708"/>
            <a:ext cx="1077055" cy="16155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Объект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5879" y="2241397"/>
            <a:ext cx="4929918" cy="4222156"/>
          </a:xfrm>
          <a:prstGeom prst="rect">
            <a:avLst/>
          </a:prstGeom>
        </p:spPr>
      </p:pic>
      <p:pic>
        <p:nvPicPr>
          <p:cNvPr id="37" name="Объект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618" y="2150373"/>
            <a:ext cx="1931201" cy="12884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" name="Объект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3" t="16256" b="7251"/>
          <a:stretch/>
        </p:blipFill>
        <p:spPr>
          <a:xfrm>
            <a:off x="2190641" y="3926392"/>
            <a:ext cx="1851956" cy="12283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" name="Содержимое 7" descr="F:\фото отделения\GFRANQ_INNA_BORISOVNA_54517671_(1).jpg"/>
          <p:cNvPicPr>
            <a:picLocks/>
          </p:cNvPicPr>
          <p:nvPr/>
        </p:nvPicPr>
        <p:blipFill rotWithShape="1">
          <a:blip r:embed="rId7" cstate="print"/>
          <a:srcRect l="33714" r="33256"/>
          <a:stretch/>
        </p:blipFill>
        <p:spPr bwMode="auto">
          <a:xfrm>
            <a:off x="4350369" y="4845122"/>
            <a:ext cx="1471352" cy="12454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Содержимое 7" descr="F:\фото отделения\GFRANQ_INNA_BORISOVNA_54517671_(1).jpg"/>
          <p:cNvPicPr>
            <a:picLocks/>
          </p:cNvPicPr>
          <p:nvPr/>
        </p:nvPicPr>
        <p:blipFill rotWithShape="1">
          <a:blip r:embed="rId7" cstate="print"/>
          <a:srcRect l="67063" r="10135"/>
          <a:stretch/>
        </p:blipFill>
        <p:spPr bwMode="auto">
          <a:xfrm>
            <a:off x="386365" y="4621683"/>
            <a:ext cx="1155469" cy="14042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Объект 7"/>
          <p:cNvPicPr>
            <a:picLocks noGrp="1" noChangeAspect="1"/>
          </p:cNvPicPr>
          <p:nvPr>
            <p:ph idx="4294967295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3" t="13224" b="22364"/>
          <a:stretch/>
        </p:blipFill>
        <p:spPr>
          <a:xfrm>
            <a:off x="653497" y="2152485"/>
            <a:ext cx="1659397" cy="1285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975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1789675" y="4074828"/>
            <a:ext cx="1352681" cy="14401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V="1">
            <a:off x="3749362" y="3380388"/>
            <a:ext cx="1618018" cy="95584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V="1">
            <a:off x="6505463" y="3025258"/>
            <a:ext cx="1299167" cy="55710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stCxn id="36" idx="3"/>
            <a:endCxn id="32" idx="2"/>
          </p:cNvCxnSpPr>
          <p:nvPr/>
        </p:nvCxnSpPr>
        <p:spPr>
          <a:xfrm flipV="1">
            <a:off x="8846459" y="2313685"/>
            <a:ext cx="807247" cy="71157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1"/>
          <p:cNvSpPr txBox="1">
            <a:spLocks/>
          </p:cNvSpPr>
          <p:nvPr/>
        </p:nvSpPr>
        <p:spPr>
          <a:xfrm>
            <a:off x="482138" y="2586364"/>
            <a:ext cx="2470687" cy="7966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eaLnBrk="0" fontAlgn="base" hangingPunct="0">
              <a:spcAft>
                <a:spcPct val="0"/>
              </a:spcAft>
            </a:pPr>
            <a:r>
              <a:rPr lang="ru-RU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Профориентационная работа со школьниками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标题 11"/>
          <p:cNvSpPr txBox="1">
            <a:spLocks/>
          </p:cNvSpPr>
          <p:nvPr/>
        </p:nvSpPr>
        <p:spPr>
          <a:xfrm>
            <a:off x="3013811" y="4938064"/>
            <a:ext cx="2376264" cy="7966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0" fontAlgn="base" hangingPunct="0">
              <a:spcAft>
                <a:spcPct val="0"/>
              </a:spcAft>
            </a:pPr>
            <a:r>
              <a:rPr lang="ru-RU" altLang="zh-CN" sz="1800" b="1" dirty="0">
                <a:latin typeface="Arial" panose="020B0604020202020204" pitchFamily="34" charset="0"/>
                <a:cs typeface="Arial" panose="020B0604020202020204" pitchFamily="34" charset="0"/>
              </a:rPr>
              <a:t>Целевое обучение</a:t>
            </a:r>
            <a:endParaRPr lang="zh-CN" alt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标题 11"/>
          <p:cNvSpPr txBox="1">
            <a:spLocks/>
          </p:cNvSpPr>
          <p:nvPr/>
        </p:nvSpPr>
        <p:spPr>
          <a:xfrm>
            <a:off x="4676096" y="1982312"/>
            <a:ext cx="2256036" cy="7966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eaLnBrk="0" fontAlgn="base" hangingPunct="0">
              <a:spcAft>
                <a:spcPct val="0"/>
              </a:spcAft>
            </a:pPr>
            <a:r>
              <a:rPr lang="ru-RU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Привлечение и адаптация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标题 11"/>
          <p:cNvSpPr txBox="1">
            <a:spLocks/>
          </p:cNvSpPr>
          <p:nvPr/>
        </p:nvSpPr>
        <p:spPr>
          <a:xfrm>
            <a:off x="7572817" y="4314556"/>
            <a:ext cx="2256036" cy="7966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eaLnBrk="0" fontAlgn="base" hangingPunct="0">
              <a:spcAft>
                <a:spcPct val="0"/>
              </a:spcAft>
            </a:pPr>
            <a:r>
              <a:rPr lang="ru-RU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Оценка компетенций при приеме на работу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标题 11"/>
          <p:cNvSpPr txBox="1">
            <a:spLocks/>
          </p:cNvSpPr>
          <p:nvPr/>
        </p:nvSpPr>
        <p:spPr>
          <a:xfrm>
            <a:off x="9445025" y="3090420"/>
            <a:ext cx="2256036" cy="7966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eaLnBrk="0" fontAlgn="base" hangingPunct="0">
              <a:spcAft>
                <a:spcPct val="0"/>
              </a:spcAft>
            </a:pPr>
            <a:r>
              <a:rPr lang="ru-RU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Развитие кадрового потенциала. </a:t>
            </a:r>
          </a:p>
          <a:p>
            <a:pPr lvl="0" eaLnBrk="0" fontAlgn="base" hangingPunct="0">
              <a:spcAft>
                <a:spcPct val="0"/>
              </a:spcAft>
            </a:pPr>
            <a:r>
              <a:rPr lang="ru-RU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Совет по наставничеству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839009" y="3516614"/>
            <a:ext cx="1260444" cy="1260444"/>
            <a:chOff x="304800" y="673100"/>
            <a:chExt cx="4000500" cy="4000500"/>
          </a:xfrm>
          <a:solidFill>
            <a:schemeClr val="accent6">
              <a:lumMod val="20000"/>
              <a:lumOff val="80000"/>
            </a:schemeClr>
          </a:solidFill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9" name="同心圆 1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3179097" y="3352715"/>
            <a:ext cx="1267898" cy="1267898"/>
            <a:chOff x="304800" y="673100"/>
            <a:chExt cx="4000500" cy="4000500"/>
          </a:xfrm>
          <a:solidFill>
            <a:schemeClr val="accent6">
              <a:lumMod val="20000"/>
              <a:lumOff val="80000"/>
            </a:schemeClr>
          </a:solidFill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2" name="同心圆 2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44933" y="2912561"/>
            <a:ext cx="1314421" cy="1314421"/>
            <a:chOff x="304800" y="673100"/>
            <a:chExt cx="4000500" cy="4000500"/>
          </a:xfrm>
          <a:solidFill>
            <a:schemeClr val="accent6">
              <a:lumMod val="20000"/>
              <a:lumOff val="80000"/>
            </a:schemeClr>
          </a:solidFill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5" name="同心圆 2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630740" y="2407962"/>
            <a:ext cx="1299601" cy="1299601"/>
            <a:chOff x="304800" y="673100"/>
            <a:chExt cx="4000500" cy="4000500"/>
          </a:xfrm>
          <a:solidFill>
            <a:schemeClr val="accent6">
              <a:lumMod val="20000"/>
              <a:lumOff val="80000"/>
            </a:schemeClr>
          </a:solidFill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8" name="同心圆 2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3" name="标题 11"/>
          <p:cNvSpPr txBox="1">
            <a:spLocks/>
          </p:cNvSpPr>
          <p:nvPr/>
        </p:nvSpPr>
        <p:spPr>
          <a:xfrm>
            <a:off x="853571" y="3891636"/>
            <a:ext cx="1190101" cy="5715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zh-CN" sz="2800" dirty="0">
                <a:latin typeface="Impact MT Std" pitchFamily="34" charset="0"/>
                <a:ea typeface="微软雅黑" panose="020B0503020204020204" pitchFamily="34" charset="-122"/>
              </a:rPr>
              <a:t>1</a:t>
            </a:r>
            <a:endParaRPr lang="zh-CN" altLang="en-US" sz="2800" dirty="0">
              <a:latin typeface="Impact MT Std" pitchFamily="34" charset="0"/>
              <a:ea typeface="微软雅黑" panose="020B0503020204020204" pitchFamily="34" charset="-122"/>
            </a:endParaRPr>
          </a:p>
        </p:txBody>
      </p:sp>
      <p:sp>
        <p:nvSpPr>
          <p:cNvPr id="34" name="标题 11"/>
          <p:cNvSpPr txBox="1">
            <a:spLocks/>
          </p:cNvSpPr>
          <p:nvPr/>
        </p:nvSpPr>
        <p:spPr>
          <a:xfrm>
            <a:off x="3085819" y="3671048"/>
            <a:ext cx="1383623" cy="5715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zh-CN" sz="2800" dirty="0">
                <a:latin typeface="Impact MT Std" pitchFamily="34" charset="0"/>
                <a:ea typeface="微软雅黑" panose="020B0503020204020204" pitchFamily="34" charset="-122"/>
              </a:rPr>
              <a:t>2</a:t>
            </a:r>
            <a:endParaRPr lang="zh-CN" altLang="en-US" sz="2800" dirty="0">
              <a:latin typeface="Impact MT Std" pitchFamily="34" charset="0"/>
              <a:ea typeface="微软雅黑" panose="020B0503020204020204" pitchFamily="34" charset="-122"/>
            </a:endParaRPr>
          </a:p>
        </p:txBody>
      </p:sp>
      <p:sp>
        <p:nvSpPr>
          <p:cNvPr id="35" name="标题 11"/>
          <p:cNvSpPr txBox="1">
            <a:spLocks/>
          </p:cNvSpPr>
          <p:nvPr/>
        </p:nvSpPr>
        <p:spPr>
          <a:xfrm>
            <a:off x="5426052" y="3230864"/>
            <a:ext cx="1174630" cy="5715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zh-CN" sz="2800" dirty="0">
                <a:latin typeface="Impact MT Std" pitchFamily="34" charset="0"/>
                <a:ea typeface="微软雅黑" panose="020B0503020204020204" pitchFamily="34" charset="-122"/>
              </a:rPr>
              <a:t>3</a:t>
            </a:r>
            <a:endParaRPr lang="zh-CN" altLang="en-US" sz="2800" dirty="0">
              <a:latin typeface="Impact MT Std" pitchFamily="34" charset="0"/>
              <a:ea typeface="微软雅黑" panose="020B0503020204020204" pitchFamily="34" charset="-122"/>
            </a:endParaRPr>
          </a:p>
        </p:txBody>
      </p:sp>
      <p:sp>
        <p:nvSpPr>
          <p:cNvPr id="36" name="标题 11"/>
          <p:cNvSpPr txBox="1">
            <a:spLocks/>
          </p:cNvSpPr>
          <p:nvPr/>
        </p:nvSpPr>
        <p:spPr>
          <a:xfrm>
            <a:off x="7628722" y="2739508"/>
            <a:ext cx="1217737" cy="5715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zh-CN" sz="2800" dirty="0">
                <a:latin typeface="Impact MT Std" pitchFamily="34" charset="0"/>
                <a:ea typeface="微软雅黑" panose="020B0503020204020204" pitchFamily="34" charset="-122"/>
              </a:rPr>
              <a:t>4</a:t>
            </a:r>
            <a:endParaRPr lang="zh-CN" altLang="en-US" sz="2800" dirty="0">
              <a:latin typeface="Impact MT Std" pitchFamily="34" charset="0"/>
              <a:ea typeface="微软雅黑" panose="020B0503020204020204" pitchFamily="34" charset="-122"/>
            </a:endParaRPr>
          </a:p>
        </p:txBody>
      </p:sp>
      <p:pic>
        <p:nvPicPr>
          <p:cNvPr id="43" name="Объект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3"/>
          <a:stretch/>
        </p:blipFill>
        <p:spPr>
          <a:xfrm>
            <a:off x="9626931" y="29212"/>
            <a:ext cx="2512642" cy="1737557"/>
          </a:xfrm>
          <a:prstGeom prst="rect">
            <a:avLst/>
          </a:prstGeom>
        </p:spPr>
      </p:pic>
      <p:sp>
        <p:nvSpPr>
          <p:cNvPr id="37" name="标题 11"/>
          <p:cNvSpPr txBox="1">
            <a:spLocks/>
          </p:cNvSpPr>
          <p:nvPr/>
        </p:nvSpPr>
        <p:spPr>
          <a:xfrm>
            <a:off x="9496735" y="2014864"/>
            <a:ext cx="1298649" cy="5715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zh-CN" sz="2800" dirty="0">
                <a:latin typeface="Impact MT Std" pitchFamily="34" charset="0"/>
                <a:ea typeface="微软雅黑" panose="020B0503020204020204" pitchFamily="34" charset="-122"/>
              </a:rPr>
              <a:t>5</a:t>
            </a:r>
            <a:endParaRPr lang="zh-CN" altLang="en-US" sz="2800" dirty="0">
              <a:latin typeface="Impact MT Std" pitchFamily="34" charset="0"/>
              <a:ea typeface="微软雅黑" panose="020B0503020204020204" pitchFamily="34" charset="-122"/>
            </a:endParaRPr>
          </a:p>
        </p:txBody>
      </p:sp>
      <p:sp>
        <p:nvSpPr>
          <p:cNvPr id="45" name="Заголовок 6"/>
          <p:cNvSpPr>
            <a:spLocks noGrp="1"/>
          </p:cNvSpPr>
          <p:nvPr>
            <p:ph type="title"/>
          </p:nvPr>
        </p:nvSpPr>
        <p:spPr>
          <a:xfrm>
            <a:off x="4990970" y="5625526"/>
            <a:ext cx="6579140" cy="99222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Траектория развития</a:t>
            </a:r>
          </a:p>
        </p:txBody>
      </p:sp>
      <p:pic>
        <p:nvPicPr>
          <p:cNvPr id="38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4037" y="4804568"/>
            <a:ext cx="2689167" cy="1936865"/>
          </a:xfrm>
        </p:spPr>
      </p:pic>
      <p:grpSp>
        <p:nvGrpSpPr>
          <p:cNvPr id="30" name="组合 29"/>
          <p:cNvGrpSpPr/>
          <p:nvPr/>
        </p:nvGrpSpPr>
        <p:grpSpPr>
          <a:xfrm>
            <a:off x="9626931" y="1700288"/>
            <a:ext cx="1226795" cy="1226795"/>
            <a:chOff x="304800" y="673100"/>
            <a:chExt cx="4000500" cy="4000500"/>
          </a:xfrm>
          <a:solidFill>
            <a:schemeClr val="accent6">
              <a:lumMod val="20000"/>
              <a:lumOff val="80000"/>
            </a:schemeClr>
          </a:solidFill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1" name="同心圆 3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4" name="标题 11"/>
          <p:cNvSpPr txBox="1">
            <a:spLocks/>
          </p:cNvSpPr>
          <p:nvPr/>
        </p:nvSpPr>
        <p:spPr>
          <a:xfrm>
            <a:off x="9652320" y="2070266"/>
            <a:ext cx="1174630" cy="5715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zh-CN" sz="2800" dirty="0">
                <a:latin typeface="Impact MT Std" pitchFamily="34" charset="0"/>
                <a:ea typeface="微软雅黑" panose="020B0503020204020204" pitchFamily="34" charset="-122"/>
              </a:rPr>
              <a:t>5</a:t>
            </a:r>
            <a:endParaRPr lang="zh-CN" altLang="en-US" sz="2800" dirty="0">
              <a:latin typeface="Impact MT Std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923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719312" y="0"/>
            <a:ext cx="6472687" cy="992221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Профориентационная работа со школьниками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933450" y="1209674"/>
            <a:ext cx="7239000" cy="4962525"/>
          </a:xfrm>
          <a:prstGeom prst="homePlat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1301027"/>
            <a:ext cx="4761893" cy="477981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343900" y="1343025"/>
            <a:ext cx="3543300" cy="48291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дней открытых дверей для школьников 9-11 и их родителей классов г. Улан-Удэ и районов РБ.</a:t>
            </a:r>
          </a:p>
          <a:p>
            <a:pPr marL="342900" indent="-342900" algn="ctr"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уроков в школах</a:t>
            </a:r>
          </a:p>
          <a:p>
            <a:pPr algn="ctr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813340508"/>
              </p:ext>
            </p:extLst>
          </p:nvPr>
        </p:nvGraphicFramePr>
        <p:xfrm>
          <a:off x="8343901" y="4922519"/>
          <a:ext cx="3543299" cy="1249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6928">
                  <a:extLst>
                    <a:ext uri="{9D8B030D-6E8A-4147-A177-3AD203B41FA5}">
                      <a16:colId xmlns:a16="http://schemas.microsoft.com/office/drawing/2014/main" val="3249219396"/>
                    </a:ext>
                  </a:extLst>
                </a:gridCol>
                <a:gridCol w="689956">
                  <a:extLst>
                    <a:ext uri="{9D8B030D-6E8A-4147-A177-3AD203B41FA5}">
                      <a16:colId xmlns:a16="http://schemas.microsoft.com/office/drawing/2014/main" val="1630956269"/>
                    </a:ext>
                  </a:extLst>
                </a:gridCol>
                <a:gridCol w="708228">
                  <a:extLst>
                    <a:ext uri="{9D8B030D-6E8A-4147-A177-3AD203B41FA5}">
                      <a16:colId xmlns:a16="http://schemas.microsoft.com/office/drawing/2014/main" val="2665180072"/>
                    </a:ext>
                  </a:extLst>
                </a:gridCol>
                <a:gridCol w="738187">
                  <a:extLst>
                    <a:ext uri="{9D8B030D-6E8A-4147-A177-3AD203B41FA5}">
                      <a16:colId xmlns:a16="http://schemas.microsoft.com/office/drawing/2014/main" val="791093091"/>
                    </a:ext>
                  </a:extLst>
                </a:gridCol>
              </a:tblGrid>
              <a:tr h="551513">
                <a:tc>
                  <a:txBody>
                    <a:bodyPr/>
                    <a:lstStyle/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кв. 2025г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03728"/>
                  </a:ext>
                </a:extLst>
              </a:tr>
              <a:tr h="319297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Школьников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5517428"/>
                  </a:ext>
                </a:extLst>
              </a:tr>
              <a:tr h="319297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909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817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ятиугольник 5"/>
          <p:cNvSpPr/>
          <p:nvPr/>
        </p:nvSpPr>
        <p:spPr>
          <a:xfrm>
            <a:off x="781050" y="1080000"/>
            <a:ext cx="6791325" cy="5235076"/>
          </a:xfrm>
          <a:prstGeom prst="homePlat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825" y="1167188"/>
            <a:ext cx="4133850" cy="50606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772400" y="1167189"/>
            <a:ext cx="4114800" cy="50050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 млн. руб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стипендия за счет субсидированной                         программы МЗ РБ</a:t>
            </a:r>
          </a:p>
          <a:p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млн. руб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меры поддержки в период обучения за счет средств РКБ им.Н.А. Семашко</a:t>
            </a:r>
          </a:p>
          <a:p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Целевое обучение</a:t>
            </a:r>
          </a:p>
        </p:txBody>
      </p:sp>
      <p:graphicFrame>
        <p:nvGraphicFramePr>
          <p:cNvPr id="11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7172889"/>
              </p:ext>
            </p:extLst>
          </p:nvPr>
        </p:nvGraphicFramePr>
        <p:xfrm>
          <a:off x="7772400" y="3925018"/>
          <a:ext cx="4114800" cy="25603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79172">
                  <a:extLst>
                    <a:ext uri="{9D8B030D-6E8A-4147-A177-3AD203B41FA5}">
                      <a16:colId xmlns:a16="http://schemas.microsoft.com/office/drawing/2014/main" val="1994584919"/>
                    </a:ext>
                  </a:extLst>
                </a:gridCol>
                <a:gridCol w="1064029">
                  <a:extLst>
                    <a:ext uri="{9D8B030D-6E8A-4147-A177-3AD203B41FA5}">
                      <a16:colId xmlns:a16="http://schemas.microsoft.com/office/drawing/2014/main" val="793500232"/>
                    </a:ext>
                  </a:extLst>
                </a:gridCol>
                <a:gridCol w="1371599">
                  <a:extLst>
                    <a:ext uri="{9D8B030D-6E8A-4147-A177-3AD203B41FA5}">
                      <a16:colId xmlns:a16="http://schemas.microsoft.com/office/drawing/2014/main" val="2925582074"/>
                    </a:ext>
                  </a:extLst>
                </a:gridCol>
              </a:tblGrid>
              <a:tr h="821974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933" marR="2709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270933" marR="2709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Ожидаем в 2025г</a:t>
                      </a:r>
                    </a:p>
                  </a:txBody>
                  <a:tcPr marL="270933" marR="270933"/>
                </a:tc>
                <a:extLst>
                  <a:ext uri="{0D108BD9-81ED-4DB2-BD59-A6C34878D82A}">
                    <a16:rowId xmlns:a16="http://schemas.microsoft.com/office/drawing/2014/main" val="4105464180"/>
                  </a:ext>
                </a:extLst>
              </a:tr>
              <a:tr h="575382"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Ординатура</a:t>
                      </a:r>
                    </a:p>
                  </a:txBody>
                  <a:tcPr marL="270933" marR="2709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270933" marR="2709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270933" marR="270933"/>
                </a:tc>
                <a:extLst>
                  <a:ext uri="{0D108BD9-81ED-4DB2-BD59-A6C34878D82A}">
                    <a16:rowId xmlns:a16="http://schemas.microsoft.com/office/drawing/2014/main" val="1804753007"/>
                  </a:ext>
                </a:extLst>
              </a:tr>
              <a:tr h="575382">
                <a:tc>
                  <a:txBody>
                    <a:bodyPr/>
                    <a:lstStyle/>
                    <a:p>
                      <a:r>
                        <a:rPr lang="ru-RU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Специалитет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933" marR="2709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270933" marR="2709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70933" marR="270933"/>
                </a:tc>
                <a:extLst>
                  <a:ext uri="{0D108BD9-81ED-4DB2-BD59-A6C34878D82A}">
                    <a16:rowId xmlns:a16="http://schemas.microsoft.com/office/drawing/2014/main" val="976135691"/>
                  </a:ext>
                </a:extLst>
              </a:tr>
              <a:tr h="328790"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</a:t>
                      </a:r>
                    </a:p>
                  </a:txBody>
                  <a:tcPr marL="270933" marR="2709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 marL="270933" marR="2709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 marL="270933" marR="270933"/>
                </a:tc>
                <a:extLst>
                  <a:ext uri="{0D108BD9-81ED-4DB2-BD59-A6C34878D82A}">
                    <a16:rowId xmlns:a16="http://schemas.microsoft.com/office/drawing/2014/main" val="29001369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392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.pptx" id="{38B8FB43-4EE0-4E38-843C-F49BC273EA2C}" vid="{5703AB50-F162-4D95-9DE0-107C6159A80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204</TotalTime>
  <Words>1326</Words>
  <Application>Microsoft Office PowerPoint</Application>
  <PresentationFormat>Широкоэкранный</PresentationFormat>
  <Paragraphs>378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44" baseType="lpstr">
      <vt:lpstr>맑은 고딕</vt:lpstr>
      <vt:lpstr>微软雅黑</vt:lpstr>
      <vt:lpstr>宋体</vt:lpstr>
      <vt:lpstr>Amiri</vt:lpstr>
      <vt:lpstr>Arial</vt:lpstr>
      <vt:lpstr>Calibri</vt:lpstr>
      <vt:lpstr>Calibri Light</vt:lpstr>
      <vt:lpstr>等线</vt:lpstr>
      <vt:lpstr>等线 Light</vt:lpstr>
      <vt:lpstr>Impact MT Std</vt:lpstr>
      <vt:lpstr>Microsoft Sans Serif</vt:lpstr>
      <vt:lpstr>Open Sans</vt:lpstr>
      <vt:lpstr>Roboto</vt:lpstr>
      <vt:lpstr>Tahoma</vt:lpstr>
      <vt:lpstr>Times New Roman</vt:lpstr>
      <vt:lpstr>Wingdings</vt:lpstr>
      <vt:lpstr>Тема Office</vt:lpstr>
      <vt:lpstr>Презентация PowerPoint</vt:lpstr>
      <vt:lpstr>«Кадровый вопрос в здравоохранении — приоритетная тема»</vt:lpstr>
      <vt:lpstr>Национальный проект  «Продолжительная и активная жизнь»</vt:lpstr>
      <vt:lpstr>Республиканская клиническая больница им. Н.А. Семашко сегодня </vt:lpstr>
      <vt:lpstr>Презентация PowerPoint</vt:lpstr>
      <vt:lpstr>Модель управления сестринской службой</vt:lpstr>
      <vt:lpstr>Траектория развития</vt:lpstr>
      <vt:lpstr>Профориентационная работа со школьниками</vt:lpstr>
      <vt:lpstr>Целевое обучение</vt:lpstr>
      <vt:lpstr>Привлечение и адаптация специалистов</vt:lpstr>
      <vt:lpstr>Целевое наставничество</vt:lpstr>
      <vt:lpstr>Целевое наставничество</vt:lpstr>
      <vt:lpstr>Пример целевого наставничества</vt:lpstr>
      <vt:lpstr>Реализация программы по времени для одного специалиста</vt:lpstr>
      <vt:lpstr>Оценка компетенций при приеме на работу</vt:lpstr>
      <vt:lpstr>Развитие кадрового потенциала.  Обучение</vt:lpstr>
      <vt:lpstr>Развитие кадрового потенциала. Обучение</vt:lpstr>
      <vt:lpstr>Развитие кадрового потенциала.  Контроль знаний</vt:lpstr>
      <vt:lpstr>Развитие кадрового потенциала</vt:lpstr>
      <vt:lpstr>Совет по наставничеству-  проводится 1 раз в квартал</vt:lpstr>
      <vt:lpstr> Нематериальная мотивация персонала </vt:lpstr>
      <vt:lpstr>Нематериальная мотивация персонала</vt:lpstr>
      <vt:lpstr>Нематериальная мотивация.  Газета Республиканочка</vt:lpstr>
      <vt:lpstr>Изучение удовлетворенности персонала, %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Дармаева Татьяна Викторовна</dc:creator>
  <cp:lastModifiedBy>Программист</cp:lastModifiedBy>
  <cp:revision>16</cp:revision>
  <dcterms:created xsi:type="dcterms:W3CDTF">2025-07-07T06:07:30Z</dcterms:created>
  <dcterms:modified xsi:type="dcterms:W3CDTF">2025-07-09T12:22:45Z</dcterms:modified>
</cp:coreProperties>
</file>